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0" r:id="rId2"/>
    <p:sldId id="263" r:id="rId3"/>
    <p:sldId id="271" r:id="rId4"/>
    <p:sldId id="264" r:id="rId5"/>
    <p:sldId id="267" r:id="rId6"/>
    <p:sldId id="268" r:id="rId7"/>
    <p:sldId id="269" r:id="rId8"/>
    <p:sldId id="262" r:id="rId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31"/>
    <a:srgbClr val="6E6E6E"/>
    <a:srgbClr val="E3E2E2"/>
    <a:srgbClr val="0974C1"/>
    <a:srgbClr val="0070C0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6387" autoAdjust="0"/>
  </p:normalViewPr>
  <p:slideViewPr>
    <p:cSldViewPr snapToGrid="0">
      <p:cViewPr varScale="1">
        <p:scale>
          <a:sx n="71" d="100"/>
          <a:sy n="71" d="100"/>
        </p:scale>
        <p:origin x="60" y="1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58A9E-D38E-418E-A5E4-32D4C76B494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14B6E-4F11-4CAD-830A-F868D4547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235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38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61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97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698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81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79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9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67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28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18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96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0F39D-23E3-4F7F-B212-7110F3E55D1D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A982F-4E9F-4911-989E-A3381F55F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416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11" Type="http://schemas.openxmlformats.org/officeDocument/2006/relationships/image" Target="../media/image8.pn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31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«НПЦАП»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Elektra Light Pro" panose="02000503030000020004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235704" y="1094133"/>
            <a:ext cx="5782702" cy="57246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defRPr>
            </a:lvl1pPr>
          </a:lstStyle>
          <a:p>
            <a:r>
              <a:rPr lang="ru-RU" sz="1400" dirty="0">
                <a:solidFill>
                  <a:srgbClr val="002060"/>
                </a:solidFill>
              </a:rPr>
              <a:t>Расположение актива </a:t>
            </a:r>
            <a:r>
              <a:rPr lang="ru-RU" sz="1400" b="0" dirty="0">
                <a:solidFill>
                  <a:srgbClr val="002060"/>
                </a:solidFill>
              </a:rPr>
              <a:t>– </a:t>
            </a:r>
            <a:r>
              <a:rPr lang="ru-RU" sz="1400" b="0" dirty="0" smtClean="0">
                <a:solidFill>
                  <a:srgbClr val="002060"/>
                </a:solidFill>
              </a:rPr>
              <a:t>Калужская </a:t>
            </a:r>
            <a:r>
              <a:rPr lang="ru-RU" sz="1400" b="0" dirty="0">
                <a:solidFill>
                  <a:srgbClr val="002060"/>
                </a:solidFill>
              </a:rPr>
              <a:t>обл., р-н Козельский, д. Сосенка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Назначение </a:t>
            </a:r>
            <a:r>
              <a:rPr lang="ru-RU" sz="1400" dirty="0">
                <a:solidFill>
                  <a:srgbClr val="002060"/>
                </a:solidFill>
              </a:rPr>
              <a:t>актива </a:t>
            </a:r>
            <a:r>
              <a:rPr lang="ru-RU" sz="1400" b="0" dirty="0">
                <a:solidFill>
                  <a:srgbClr val="002060"/>
                </a:solidFill>
              </a:rPr>
              <a:t>– база отдыха</a:t>
            </a:r>
            <a:endParaRPr lang="en-US" sz="1400" b="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Площадь земельных участков </a:t>
            </a:r>
            <a:r>
              <a:rPr lang="ru-RU" sz="1400" dirty="0">
                <a:solidFill>
                  <a:srgbClr val="002060"/>
                </a:solidFill>
              </a:rPr>
              <a:t>(ЗУ) – </a:t>
            </a:r>
            <a:r>
              <a:rPr lang="ru-RU" sz="1400" b="0" dirty="0">
                <a:solidFill>
                  <a:srgbClr val="002060"/>
                </a:solidFill>
              </a:rPr>
              <a:t>81 </a:t>
            </a:r>
            <a:r>
              <a:rPr lang="ru-RU" sz="1400" b="0" dirty="0" smtClean="0">
                <a:solidFill>
                  <a:srgbClr val="002060"/>
                </a:solidFill>
              </a:rPr>
              <a:t>617 кв. м. (кол-во </a:t>
            </a:r>
            <a:r>
              <a:rPr lang="ru-RU" sz="1400" b="0" dirty="0">
                <a:solidFill>
                  <a:srgbClr val="002060"/>
                </a:solidFill>
              </a:rPr>
              <a:t>ЗУ – </a:t>
            </a:r>
            <a:r>
              <a:rPr lang="ru-RU" sz="1400" b="0" dirty="0" smtClean="0">
                <a:solidFill>
                  <a:srgbClr val="002060"/>
                </a:solidFill>
              </a:rPr>
              <a:t>2)</a:t>
            </a:r>
            <a:endParaRPr lang="ru-RU" sz="1400" b="0" dirty="0">
              <a:solidFill>
                <a:srgbClr val="002060"/>
              </a:solidFill>
            </a:endParaRPr>
          </a:p>
          <a:p>
            <a:pPr marL="457200" lvl="2"/>
            <a:r>
              <a:rPr lang="ru-RU" sz="1400" b="1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кадастровые номера </a:t>
            </a:r>
            <a:r>
              <a:rPr lang="ru-RU" sz="14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– </a:t>
            </a:r>
            <a:r>
              <a:rPr lang="ru-RU" sz="14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40:10:071101:5</a:t>
            </a:r>
          </a:p>
          <a:p>
            <a:pPr marL="457200" lvl="2"/>
            <a:r>
              <a:rPr lang="ru-RU" sz="14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		      </a:t>
            </a:r>
            <a:r>
              <a:rPr lang="ru-RU" sz="1400" b="1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–</a:t>
            </a:r>
            <a:r>
              <a:rPr lang="ru-RU" sz="1400" dirty="0">
                <a:solidFill>
                  <a:srgbClr val="002060"/>
                </a:solidFill>
                <a:latin typeface="Elektra Light Pro" panose="02000503030000020004" pitchFamily="2" charset="0"/>
              </a:rPr>
              <a:t> 40:10:071101:7</a:t>
            </a:r>
            <a:endParaRPr lang="ru-RU" sz="1400" dirty="0" smtClean="0">
              <a:solidFill>
                <a:srgbClr val="002060"/>
              </a:solidFill>
              <a:latin typeface="Elektra Light Pro" panose="02000503030000020004" pitchFamily="2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Площадь объектов </a:t>
            </a:r>
            <a:r>
              <a:rPr lang="ru-RU" sz="1400" dirty="0">
                <a:solidFill>
                  <a:srgbClr val="002060"/>
                </a:solidFill>
              </a:rPr>
              <a:t>(ОКС) – </a:t>
            </a:r>
            <a:r>
              <a:rPr lang="ru-RU" sz="1400" b="0" dirty="0">
                <a:solidFill>
                  <a:srgbClr val="002060"/>
                </a:solidFill>
              </a:rPr>
              <a:t>2 </a:t>
            </a:r>
            <a:r>
              <a:rPr lang="ru-RU" sz="1400" b="0" dirty="0" smtClean="0">
                <a:solidFill>
                  <a:srgbClr val="002060"/>
                </a:solidFill>
              </a:rPr>
              <a:t>762,8 кв</a:t>
            </a:r>
            <a:r>
              <a:rPr lang="ru-RU" sz="1400" b="0" dirty="0">
                <a:solidFill>
                  <a:srgbClr val="002060"/>
                </a:solidFill>
              </a:rPr>
              <a:t>. м</a:t>
            </a:r>
            <a:r>
              <a:rPr lang="ru-RU" sz="1400" b="0" dirty="0" smtClean="0">
                <a:solidFill>
                  <a:srgbClr val="002060"/>
                </a:solidFill>
              </a:rPr>
              <a:t>. (кол-во </a:t>
            </a:r>
            <a:r>
              <a:rPr lang="ru-RU" sz="1400" b="0" dirty="0">
                <a:solidFill>
                  <a:srgbClr val="002060"/>
                </a:solidFill>
              </a:rPr>
              <a:t>объектов – </a:t>
            </a:r>
            <a:r>
              <a:rPr lang="ru-RU" sz="1400" b="0" dirty="0" smtClean="0">
                <a:solidFill>
                  <a:srgbClr val="002060"/>
                </a:solidFill>
              </a:rPr>
              <a:t>19, </a:t>
            </a:r>
          </a:p>
          <a:p>
            <a:r>
              <a:rPr lang="ru-RU" sz="1400" b="0" dirty="0" smtClean="0">
                <a:solidFill>
                  <a:srgbClr val="002060"/>
                </a:solidFill>
              </a:rPr>
              <a:t>в </a:t>
            </a:r>
            <a:r>
              <a:rPr lang="ru-RU" sz="1400" b="0" dirty="0">
                <a:solidFill>
                  <a:srgbClr val="002060"/>
                </a:solidFill>
              </a:rPr>
              <a:t>т</a:t>
            </a:r>
            <a:r>
              <a:rPr lang="ru-RU" sz="1400" b="0" dirty="0" smtClean="0">
                <a:solidFill>
                  <a:srgbClr val="002060"/>
                </a:solidFill>
              </a:rPr>
              <a:t>. ч</a:t>
            </a:r>
            <a:r>
              <a:rPr lang="ru-RU" sz="1400" b="0" dirty="0">
                <a:solidFill>
                  <a:srgbClr val="002060"/>
                </a:solidFill>
              </a:rPr>
              <a:t>. </a:t>
            </a:r>
            <a:r>
              <a:rPr lang="ru-RU" sz="1400" b="0" dirty="0" smtClean="0">
                <a:solidFill>
                  <a:srgbClr val="002060"/>
                </a:solidFill>
              </a:rPr>
              <a:t>здания </a:t>
            </a:r>
            <a:r>
              <a:rPr lang="ru-RU" sz="1400" b="0" dirty="0">
                <a:solidFill>
                  <a:srgbClr val="002060"/>
                </a:solidFill>
              </a:rPr>
              <a:t>– </a:t>
            </a:r>
            <a:r>
              <a:rPr lang="ru-RU" sz="1400" b="0" dirty="0" smtClean="0">
                <a:solidFill>
                  <a:srgbClr val="002060"/>
                </a:solidFill>
              </a:rPr>
              <a:t>12, сооружения – 7)</a:t>
            </a:r>
            <a:endParaRPr lang="ru-RU" sz="1400" b="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Вид </a:t>
            </a:r>
            <a:r>
              <a:rPr lang="ru-RU" sz="1400" dirty="0">
                <a:solidFill>
                  <a:srgbClr val="002060"/>
                </a:solidFill>
              </a:rPr>
              <a:t>права – </a:t>
            </a:r>
            <a:r>
              <a:rPr lang="ru-RU" sz="1400" b="0" dirty="0" smtClean="0">
                <a:solidFill>
                  <a:srgbClr val="002060"/>
                </a:solidFill>
              </a:rPr>
              <a:t>собственность</a:t>
            </a:r>
            <a:endParaRPr lang="ru-RU" sz="1400" b="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Обременения – </a:t>
            </a:r>
            <a:r>
              <a:rPr lang="ru-RU" sz="1400" b="0" dirty="0" smtClean="0">
                <a:solidFill>
                  <a:srgbClr val="002060"/>
                </a:solidFill>
              </a:rPr>
              <a:t>нет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Иная </a:t>
            </a:r>
            <a:r>
              <a:rPr lang="ru-RU" sz="1400" dirty="0">
                <a:solidFill>
                  <a:srgbClr val="002060"/>
                </a:solidFill>
              </a:rPr>
              <a:t>значимая информация –  </a:t>
            </a:r>
            <a:r>
              <a:rPr lang="ru-RU" sz="1400" b="0" dirty="0" smtClean="0">
                <a:solidFill>
                  <a:srgbClr val="002060"/>
                </a:solidFill>
              </a:rPr>
              <a:t>техническое состояние </a:t>
            </a:r>
            <a:r>
              <a:rPr lang="ru-RU" sz="1400" b="0" dirty="0">
                <a:solidFill>
                  <a:srgbClr val="002060"/>
                </a:solidFill>
              </a:rPr>
              <a:t>не удовлетворительное, </a:t>
            </a:r>
            <a:r>
              <a:rPr lang="ru-RU" sz="1400" b="0" dirty="0" smtClean="0">
                <a:solidFill>
                  <a:srgbClr val="002060"/>
                </a:solidFill>
              </a:rPr>
              <a:t>база отдыха морально </a:t>
            </a:r>
            <a:r>
              <a:rPr lang="ru-RU" sz="1400" b="0" dirty="0">
                <a:solidFill>
                  <a:srgbClr val="002060"/>
                </a:solidFill>
              </a:rPr>
              <a:t>устарела, </a:t>
            </a:r>
            <a:r>
              <a:rPr lang="ru-RU" sz="1400" b="0" dirty="0" smtClean="0">
                <a:solidFill>
                  <a:srgbClr val="002060"/>
                </a:solidFill>
              </a:rPr>
              <a:t>требуется ремонт зданий и сооружений, некоторые здания требуют капитального ремонта. Инженерное обеспечение: электричество, водоснабжение (артскважина), водоотведение.</a:t>
            </a:r>
          </a:p>
          <a:p>
            <a:endParaRPr lang="ru-RU" sz="800" dirty="0">
              <a:solidFill>
                <a:srgbClr val="002060"/>
              </a:solidFill>
            </a:endParaRPr>
          </a:p>
          <a:p>
            <a:r>
              <a:rPr lang="ru-RU" sz="1400" dirty="0">
                <a:solidFill>
                  <a:srgbClr val="002060"/>
                </a:solidFill>
              </a:rPr>
              <a:t>Способ распоряжения – </a:t>
            </a:r>
            <a:r>
              <a:rPr lang="ru-RU" sz="1400" b="0" dirty="0">
                <a:solidFill>
                  <a:srgbClr val="002060"/>
                </a:solidFill>
              </a:rPr>
              <a:t>продажа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Начальная стоимость реализации – </a:t>
            </a:r>
            <a:r>
              <a:rPr lang="ru-RU" sz="1400" b="0">
                <a:solidFill>
                  <a:srgbClr val="002060"/>
                </a:solidFill>
              </a:rPr>
              <a:t>в </a:t>
            </a:r>
            <a:r>
              <a:rPr lang="ru-RU" sz="1400" b="0" smtClean="0">
                <a:solidFill>
                  <a:srgbClr val="002060"/>
                </a:solidFill>
              </a:rPr>
              <a:t>стадии </a:t>
            </a:r>
            <a:r>
              <a:rPr lang="ru-RU" sz="1400" b="0" dirty="0">
                <a:solidFill>
                  <a:srgbClr val="002060"/>
                </a:solidFill>
              </a:rPr>
              <a:t>определения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Планируемая дата выставления на торги </a:t>
            </a:r>
            <a:r>
              <a:rPr lang="ru-RU" sz="1400" b="0" dirty="0">
                <a:solidFill>
                  <a:srgbClr val="002060"/>
                </a:solidFill>
              </a:rPr>
              <a:t>– III квартал 2024 года</a:t>
            </a:r>
          </a:p>
          <a:p>
            <a:r>
              <a:rPr lang="ru-RU" sz="1400" dirty="0">
                <a:solidFill>
                  <a:srgbClr val="002060"/>
                </a:solidFill>
              </a:rPr>
              <a:t>Извещение на электронной площадке – </a:t>
            </a:r>
            <a:r>
              <a:rPr lang="ru-RU" sz="1400" b="0" dirty="0">
                <a:solidFill>
                  <a:srgbClr val="002060"/>
                </a:solidFill>
              </a:rPr>
              <a:t>ЭТП ГПБ</a:t>
            </a:r>
          </a:p>
          <a:p>
            <a:r>
              <a:rPr lang="en-US" sz="1400" b="0" dirty="0">
                <a:solidFill>
                  <a:srgbClr val="002060"/>
                </a:solidFill>
              </a:rPr>
              <a:t>https://etpgpb.ru</a:t>
            </a:r>
            <a:endParaRPr lang="ru-RU" sz="1400" b="0" dirty="0">
              <a:solidFill>
                <a:srgbClr val="002060"/>
              </a:solidFill>
            </a:endParaRPr>
          </a:p>
          <a:p>
            <a:endParaRPr lang="ru-RU" sz="800" b="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Контактные лица </a:t>
            </a:r>
            <a:r>
              <a:rPr lang="ru-RU" sz="1400" dirty="0">
                <a:solidFill>
                  <a:srgbClr val="002060"/>
                </a:solidFill>
              </a:rPr>
              <a:t>– 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b="0" dirty="0" err="1" smtClean="0">
                <a:solidFill>
                  <a:srgbClr val="002060"/>
                </a:solidFill>
              </a:rPr>
              <a:t>Жаркова</a:t>
            </a:r>
            <a:r>
              <a:rPr lang="ru-RU" sz="1400" b="0" dirty="0" smtClean="0">
                <a:solidFill>
                  <a:srgbClr val="002060"/>
                </a:solidFill>
              </a:rPr>
              <a:t> </a:t>
            </a:r>
            <a:r>
              <a:rPr lang="ru-RU" sz="1400" b="0" dirty="0">
                <a:solidFill>
                  <a:srgbClr val="002060"/>
                </a:solidFill>
              </a:rPr>
              <a:t>Анна Викторовна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раб. телефон: </a:t>
            </a:r>
            <a:r>
              <a:rPr lang="ru-RU" sz="1400" b="0" dirty="0">
                <a:solidFill>
                  <a:srgbClr val="002060"/>
                </a:solidFill>
              </a:rPr>
              <a:t>+7 (48442) 5-00-43 доб. 63-28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Щеклеин Александр Вячеславович</a:t>
            </a:r>
          </a:p>
          <a:p>
            <a:r>
              <a:rPr lang="ru-RU" sz="1400" dirty="0">
                <a:solidFill>
                  <a:srgbClr val="002060"/>
                </a:solidFill>
              </a:rPr>
              <a:t>раб. телефон: </a:t>
            </a:r>
            <a:r>
              <a:rPr lang="ru-RU" sz="1400" b="0" dirty="0">
                <a:solidFill>
                  <a:srgbClr val="002060"/>
                </a:solidFill>
              </a:rPr>
              <a:t>+7 (495) 535-31-59</a:t>
            </a:r>
            <a:endParaRPr lang="en-US" sz="1400" b="0" dirty="0">
              <a:solidFill>
                <a:srgbClr val="002060"/>
              </a:solidFill>
            </a:endParaRPr>
          </a:p>
          <a:p>
            <a:r>
              <a:rPr lang="en-US" sz="1400" dirty="0">
                <a:solidFill>
                  <a:srgbClr val="002060"/>
                </a:solidFill>
              </a:rPr>
              <a:t>E</a:t>
            </a:r>
            <a:r>
              <a:rPr lang="ru-RU" sz="1400" dirty="0">
                <a:solidFill>
                  <a:srgbClr val="002060"/>
                </a:solidFill>
              </a:rPr>
              <a:t>-</a:t>
            </a:r>
            <a:r>
              <a:rPr lang="en-US" sz="1400" dirty="0">
                <a:solidFill>
                  <a:srgbClr val="002060"/>
                </a:solidFill>
              </a:rPr>
              <a:t>mail: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en-US" sz="1400" b="0" dirty="0">
                <a:solidFill>
                  <a:srgbClr val="002060"/>
                </a:solidFill>
              </a:rPr>
              <a:t>otd526_1@npcap.ru</a:t>
            </a:r>
            <a:endParaRPr lang="ru-RU" sz="1400" b="0" dirty="0">
              <a:solidFill>
                <a:srgbClr val="002060"/>
              </a:solidFill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6777982" y="4392318"/>
            <a:ext cx="23423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Elektra Light Pro"/>
              </a:rPr>
              <a:t> 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расположения </a:t>
            </a:r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9908798" y="4392318"/>
            <a:ext cx="16248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Ситуационный план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  <a:endParaRPr lang="ru-RU" sz="1600" b="1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49" y="4701995"/>
            <a:ext cx="2745654" cy="18297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9"/>
          <a:stretch/>
        </p:blipFill>
        <p:spPr>
          <a:xfrm>
            <a:off x="6521749" y="535320"/>
            <a:ext cx="2745654" cy="18279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9"/>
          <a:stretch/>
        </p:blipFill>
        <p:spPr>
          <a:xfrm>
            <a:off x="9390962" y="535320"/>
            <a:ext cx="2745654" cy="18179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5"/>
          <a:stretch/>
        </p:blipFill>
        <p:spPr>
          <a:xfrm>
            <a:off x="6521749" y="2487783"/>
            <a:ext cx="2745654" cy="18690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0" b="4667"/>
          <a:stretch/>
        </p:blipFill>
        <p:spPr>
          <a:xfrm>
            <a:off x="9390962" y="2487783"/>
            <a:ext cx="2745654" cy="18556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62" y="4701995"/>
            <a:ext cx="2723680" cy="18146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93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«НПЦАП»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82" name="Объект 32"/>
          <p:cNvPicPr>
            <a:picLocks/>
          </p:cNvPicPr>
          <p:nvPr/>
        </p:nvPicPr>
        <p:blipFill rotWithShape="1">
          <a:blip r:embed="rId2"/>
          <a:srcRect l="7411" t="17754" r="4902" b="10782"/>
          <a:stretch/>
        </p:blipFill>
        <p:spPr>
          <a:xfrm>
            <a:off x="3527766" y="1202276"/>
            <a:ext cx="4907497" cy="30576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83" name="Прямая соединительная линия 82"/>
          <p:cNvCxnSpPr/>
          <p:nvPr/>
        </p:nvCxnSpPr>
        <p:spPr>
          <a:xfrm flipV="1">
            <a:off x="4491708" y="1822512"/>
            <a:ext cx="1258992" cy="106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5755705" y="1818812"/>
            <a:ext cx="1619880" cy="3295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/>
          <p:cNvCxnSpPr/>
          <p:nvPr/>
        </p:nvCxnSpPr>
        <p:spPr>
          <a:xfrm>
            <a:off x="7375585" y="2165937"/>
            <a:ext cx="87923" cy="5626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H="1">
            <a:off x="7173362" y="2746166"/>
            <a:ext cx="290146" cy="6946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H="1">
            <a:off x="4263108" y="3440821"/>
            <a:ext cx="2910254" cy="2800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H="1" flipV="1">
            <a:off x="4167543" y="3494289"/>
            <a:ext cx="96715" cy="2198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4168693" y="3194637"/>
            <a:ext cx="483577" cy="3315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4491708" y="1923934"/>
            <a:ext cx="175847" cy="13221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4667555" y="3204245"/>
            <a:ext cx="217507" cy="4523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 стрелкой 91"/>
          <p:cNvCxnSpPr>
            <a:stCxn id="101" idx="3"/>
          </p:cNvCxnSpPr>
          <p:nvPr/>
        </p:nvCxnSpPr>
        <p:spPr>
          <a:xfrm>
            <a:off x="2630589" y="1706222"/>
            <a:ext cx="2845858" cy="10223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3" name="Прямая со стрелкой 92"/>
          <p:cNvCxnSpPr>
            <a:stCxn id="103" idx="3"/>
          </p:cNvCxnSpPr>
          <p:nvPr/>
        </p:nvCxnSpPr>
        <p:spPr>
          <a:xfrm flipV="1">
            <a:off x="2636786" y="2409501"/>
            <a:ext cx="2514346" cy="12784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4" name="Прямая со стрелкой 93"/>
          <p:cNvCxnSpPr>
            <a:stCxn id="104" idx="3"/>
          </p:cNvCxnSpPr>
          <p:nvPr/>
        </p:nvCxnSpPr>
        <p:spPr>
          <a:xfrm flipV="1">
            <a:off x="2636653" y="2409500"/>
            <a:ext cx="2162786" cy="3058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Прямая со стрелкой 94"/>
          <p:cNvCxnSpPr>
            <a:stCxn id="106" idx="0"/>
          </p:cNvCxnSpPr>
          <p:nvPr/>
        </p:nvCxnSpPr>
        <p:spPr>
          <a:xfrm flipH="1" flipV="1">
            <a:off x="4491709" y="3526150"/>
            <a:ext cx="87921" cy="10690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6" name="Прямая со стрелкой 95"/>
          <p:cNvCxnSpPr>
            <a:stCxn id="108" idx="0"/>
          </p:cNvCxnSpPr>
          <p:nvPr/>
        </p:nvCxnSpPr>
        <p:spPr>
          <a:xfrm flipH="1" flipV="1">
            <a:off x="5318187" y="3246104"/>
            <a:ext cx="2091490" cy="1349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7" name="Прямая со стрелкой 96"/>
          <p:cNvCxnSpPr/>
          <p:nvPr/>
        </p:nvCxnSpPr>
        <p:spPr>
          <a:xfrm flipH="1" flipV="1">
            <a:off x="5750704" y="2864528"/>
            <a:ext cx="3618177" cy="23144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>
            <a:stCxn id="115" idx="1"/>
          </p:cNvCxnSpPr>
          <p:nvPr/>
        </p:nvCxnSpPr>
        <p:spPr>
          <a:xfrm flipH="1">
            <a:off x="5476447" y="1641956"/>
            <a:ext cx="3863672" cy="506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9" name="Прямая со стрелкой 98"/>
          <p:cNvCxnSpPr>
            <a:stCxn id="113" idx="1"/>
          </p:cNvCxnSpPr>
          <p:nvPr/>
        </p:nvCxnSpPr>
        <p:spPr>
          <a:xfrm flipH="1" flipV="1">
            <a:off x="5819349" y="2281128"/>
            <a:ext cx="3549532" cy="13230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47761" y="2334506"/>
            <a:ext cx="321504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Одноэтажное кирпичное здание административного корпуса с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котельной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405,1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кв.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101" name="Рисунок 10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89" y="1013672"/>
            <a:ext cx="1846800" cy="1385100"/>
          </a:xfrm>
          <a:prstGeom prst="rect">
            <a:avLst/>
          </a:prstGeom>
        </p:spPr>
      </p:pic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-123370" y="4292279"/>
            <a:ext cx="380061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Одноэтажное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сборно-щитовое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здание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столовой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280,4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103" name="Рисунок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86" y="2995369"/>
            <a:ext cx="1846800" cy="1385100"/>
          </a:xfrm>
          <a:prstGeom prst="rect">
            <a:avLst/>
          </a:prstGeom>
        </p:spPr>
      </p:pic>
      <p:pic>
        <p:nvPicPr>
          <p:cNvPr id="104" name="Рисунок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53" y="4774966"/>
            <a:ext cx="1846800" cy="1385100"/>
          </a:xfrm>
          <a:prstGeom prst="rect">
            <a:avLst/>
          </a:prstGeom>
        </p:spPr>
      </p:pic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624945" y="6086755"/>
            <a:ext cx="21644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Склад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39,6 </a:t>
            </a:r>
            <a:r>
              <a:rPr lang="ru-RU" sz="1300" dirty="0" err="1">
                <a:solidFill>
                  <a:srgbClr val="002060"/>
                </a:solidFill>
                <a:latin typeface="Elektra Light Pro" panose="02000503030000020004" pitchFamily="2" charset="0"/>
              </a:rPr>
              <a:t>кв.м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30" y="4595192"/>
            <a:ext cx="1846800" cy="1385100"/>
          </a:xfrm>
          <a:prstGeom prst="rect">
            <a:avLst/>
          </a:prstGeom>
        </p:spPr>
      </p:pic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3154810" y="5998141"/>
            <a:ext cx="284964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Двухэтажное бревенчатое здание непромышленной базы с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крыльцом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211,1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108" name="Рисунок 10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277" y="4595192"/>
            <a:ext cx="1846800" cy="1385100"/>
          </a:xfrm>
          <a:prstGeom prst="rect">
            <a:avLst/>
          </a:prstGeom>
        </p:spPr>
      </p:pic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6090829" y="5998140"/>
            <a:ext cx="259589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Одноэтажное каркасно-засыпное строение медпункта с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верандой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168,5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.</a:t>
            </a:r>
          </a:p>
        </p:txBody>
      </p:sp>
      <p:pic>
        <p:nvPicPr>
          <p:cNvPr id="110" name="Рисунок 10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50" y="4862229"/>
            <a:ext cx="1846800" cy="1385100"/>
          </a:xfrm>
          <a:prstGeom prst="rect">
            <a:avLst/>
          </a:prstGeom>
        </p:spPr>
      </p:pic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8841263" y="6187645"/>
            <a:ext cx="291097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Двухэтажное кирпичное здание спального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корпуса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860,7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.</a:t>
            </a:r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8639534" y="4242265"/>
            <a:ext cx="30928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Двухэтажное брусчатое здание спального корпуса с двумя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верандами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328,4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113" name="Рисунок 1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881" y="2911643"/>
            <a:ext cx="1846800" cy="1385100"/>
          </a:xfrm>
          <a:prstGeom prst="rect">
            <a:avLst/>
          </a:prstGeom>
        </p:spPr>
      </p:pic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8639534" y="2252976"/>
            <a:ext cx="30928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Двухэтажное брусчатое здание спального корпуса с двумя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верандами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321,7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. </a:t>
            </a:r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119" y="949406"/>
            <a:ext cx="1846800" cy="13851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9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«НПЦАП»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281" name="Объект 23"/>
          <p:cNvPicPr>
            <a:picLocks/>
          </p:cNvPicPr>
          <p:nvPr/>
        </p:nvPicPr>
        <p:blipFill rotWithShape="1">
          <a:blip r:embed="rId2"/>
          <a:srcRect l="6666" t="17779" r="666" b="16453"/>
          <a:stretch/>
        </p:blipFill>
        <p:spPr bwMode="auto">
          <a:xfrm>
            <a:off x="3322215" y="1132036"/>
            <a:ext cx="5442439" cy="3146594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82" name="Прямая соединительная линия 281"/>
          <p:cNvCxnSpPr/>
          <p:nvPr/>
        </p:nvCxnSpPr>
        <p:spPr>
          <a:xfrm flipV="1">
            <a:off x="6556527" y="2279594"/>
            <a:ext cx="423152" cy="896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Прямая соединительная линия 282"/>
          <p:cNvCxnSpPr/>
          <p:nvPr/>
        </p:nvCxnSpPr>
        <p:spPr>
          <a:xfrm>
            <a:off x="6566440" y="2378504"/>
            <a:ext cx="123092" cy="415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Прямая соединительная линия 283"/>
          <p:cNvCxnSpPr/>
          <p:nvPr/>
        </p:nvCxnSpPr>
        <p:spPr>
          <a:xfrm flipV="1">
            <a:off x="6698325" y="2718105"/>
            <a:ext cx="668215" cy="758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Прямая соединительная линия 284"/>
          <p:cNvCxnSpPr/>
          <p:nvPr/>
        </p:nvCxnSpPr>
        <p:spPr>
          <a:xfrm flipV="1">
            <a:off x="7362213" y="2454336"/>
            <a:ext cx="167940" cy="2637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Прямая соединительная линия 285"/>
          <p:cNvCxnSpPr/>
          <p:nvPr/>
        </p:nvCxnSpPr>
        <p:spPr>
          <a:xfrm flipH="1" flipV="1">
            <a:off x="6979679" y="2279593"/>
            <a:ext cx="557537" cy="174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Прямая соединительная линия 286"/>
          <p:cNvCxnSpPr/>
          <p:nvPr/>
        </p:nvCxnSpPr>
        <p:spPr>
          <a:xfrm flipH="1">
            <a:off x="6507528" y="2630734"/>
            <a:ext cx="120458" cy="758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Прямая соединительная линия 287"/>
          <p:cNvCxnSpPr/>
          <p:nvPr/>
        </p:nvCxnSpPr>
        <p:spPr>
          <a:xfrm>
            <a:off x="6500227" y="2693150"/>
            <a:ext cx="74480" cy="1311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Прямая соединительная линия 288"/>
          <p:cNvCxnSpPr/>
          <p:nvPr/>
        </p:nvCxnSpPr>
        <p:spPr>
          <a:xfrm flipV="1">
            <a:off x="6590284" y="2788196"/>
            <a:ext cx="108041" cy="373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Прямоугольник 289"/>
          <p:cNvSpPr/>
          <p:nvPr/>
        </p:nvSpPr>
        <p:spPr>
          <a:xfrm>
            <a:off x="4755225" y="3544582"/>
            <a:ext cx="61546" cy="7019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1" name="Прямая со стрелкой 290"/>
          <p:cNvCxnSpPr>
            <a:stCxn id="303" idx="3"/>
          </p:cNvCxnSpPr>
          <p:nvPr/>
        </p:nvCxnSpPr>
        <p:spPr>
          <a:xfrm>
            <a:off x="2512807" y="1824586"/>
            <a:ext cx="3994721" cy="8061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2" name="Прямая со стрелкой 291"/>
          <p:cNvCxnSpPr>
            <a:stCxn id="306" idx="3"/>
          </p:cNvCxnSpPr>
          <p:nvPr/>
        </p:nvCxnSpPr>
        <p:spPr>
          <a:xfrm flipV="1">
            <a:off x="2512807" y="2498298"/>
            <a:ext cx="4247064" cy="11294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3" name="Прямая со стрелкой 292"/>
          <p:cNvCxnSpPr/>
          <p:nvPr/>
        </p:nvCxnSpPr>
        <p:spPr>
          <a:xfrm flipV="1">
            <a:off x="2087650" y="3555949"/>
            <a:ext cx="2722532" cy="12919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4" name="Прямая со стрелкой 293"/>
          <p:cNvCxnSpPr>
            <a:stCxn id="323" idx="1"/>
          </p:cNvCxnSpPr>
          <p:nvPr/>
        </p:nvCxnSpPr>
        <p:spPr>
          <a:xfrm flipH="1">
            <a:off x="6796485" y="1824586"/>
            <a:ext cx="2725589" cy="6297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5" name="Прямая со стрелкой 294"/>
          <p:cNvCxnSpPr>
            <a:stCxn id="327" idx="1"/>
          </p:cNvCxnSpPr>
          <p:nvPr/>
        </p:nvCxnSpPr>
        <p:spPr>
          <a:xfrm flipH="1" flipV="1">
            <a:off x="6627988" y="2713200"/>
            <a:ext cx="2894086" cy="9309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6" name="Прямая со стрелкой 295"/>
          <p:cNvCxnSpPr>
            <a:stCxn id="325" idx="0"/>
          </p:cNvCxnSpPr>
          <p:nvPr/>
        </p:nvCxnSpPr>
        <p:spPr>
          <a:xfrm flipV="1">
            <a:off x="5995712" y="2435883"/>
            <a:ext cx="725302" cy="24119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7" name="Прямая со стрелкой 296"/>
          <p:cNvCxnSpPr>
            <a:stCxn id="313" idx="0"/>
          </p:cNvCxnSpPr>
          <p:nvPr/>
        </p:nvCxnSpPr>
        <p:spPr>
          <a:xfrm flipV="1">
            <a:off x="3893371" y="2647294"/>
            <a:ext cx="2959528" cy="22005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03" name="Рисунок 3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7" y="1132036"/>
            <a:ext cx="1846800" cy="1385100"/>
          </a:xfrm>
          <a:prstGeom prst="rect">
            <a:avLst/>
          </a:prstGeom>
        </p:spPr>
      </p:pic>
      <p:sp>
        <p:nvSpPr>
          <p:cNvPr id="304" name="Прямоугольник 303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47091" y="2428622"/>
            <a:ext cx="32150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Трансформаторная 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подстанция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35,8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306" name="Рисунок 3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7" y="2935170"/>
            <a:ext cx="1846800" cy="1385100"/>
          </a:xfrm>
          <a:prstGeom prst="rect">
            <a:avLst/>
          </a:prstGeom>
        </p:spPr>
      </p:pic>
      <p:sp>
        <p:nvSpPr>
          <p:cNvPr id="307" name="Прямоугольник 306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21647" y="4270051"/>
            <a:ext cx="286593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Строение летней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эстрады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61,3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pic>
        <p:nvPicPr>
          <p:cNvPr id="310" name="Рисунок 30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02" y="4844699"/>
            <a:ext cx="1846800" cy="1385100"/>
          </a:xfrm>
          <a:prstGeom prst="rect">
            <a:avLst/>
          </a:prstGeom>
        </p:spPr>
      </p:pic>
      <p:sp>
        <p:nvSpPr>
          <p:cNvPr id="312" name="Прямоугольник 3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959118" y="6182739"/>
            <a:ext cx="126057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Артсважина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Глубина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30 м.</a:t>
            </a:r>
          </a:p>
        </p:txBody>
      </p:sp>
      <p:pic>
        <p:nvPicPr>
          <p:cNvPr id="313" name="Рисунок 3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971" y="4847858"/>
            <a:ext cx="1846800" cy="1385100"/>
          </a:xfrm>
          <a:prstGeom prst="rect">
            <a:avLst/>
          </a:prstGeom>
        </p:spPr>
      </p:pic>
      <p:sp>
        <p:nvSpPr>
          <p:cNvPr id="315" name="Прямоугольник 314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397309" y="6188868"/>
            <a:ext cx="29921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Строение  сторожки с 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пристройкой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12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sp>
        <p:nvSpPr>
          <p:cNvPr id="320" name="Прямоугольник 319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5303453" y="6181296"/>
            <a:ext cx="152794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Хлораторная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16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м.</a:t>
            </a:r>
          </a:p>
        </p:txBody>
      </p:sp>
      <p:sp>
        <p:nvSpPr>
          <p:cNvPr id="322" name="Прямоугольник 32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9544751" y="2459111"/>
            <a:ext cx="18014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Погреб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Площадь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22,2 кв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 м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.</a:t>
            </a:r>
          </a:p>
        </p:txBody>
      </p:sp>
      <p:pic>
        <p:nvPicPr>
          <p:cNvPr id="323" name="Рисунок 3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074" y="1132036"/>
            <a:ext cx="1846800" cy="1385100"/>
          </a:xfrm>
          <a:prstGeom prst="rect">
            <a:avLst/>
          </a:prstGeom>
        </p:spPr>
      </p:pic>
      <p:pic>
        <p:nvPicPr>
          <p:cNvPr id="325" name="Рисунок 3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12" y="4847856"/>
            <a:ext cx="1846800" cy="1385100"/>
          </a:xfrm>
          <a:prstGeom prst="rect">
            <a:avLst/>
          </a:prstGeom>
        </p:spPr>
      </p:pic>
      <p:pic>
        <p:nvPicPr>
          <p:cNvPr id="327" name="Рисунок 3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074" y="2951554"/>
            <a:ext cx="1846800" cy="1385100"/>
          </a:xfrm>
          <a:prstGeom prst="rect">
            <a:avLst/>
          </a:prstGeom>
        </p:spPr>
      </p:pic>
      <p:sp>
        <p:nvSpPr>
          <p:cNvPr id="329" name="Прямоугольник 328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8412802" y="4315443"/>
            <a:ext cx="39321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Ограждение  деревянное  на  кирпичных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столбах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Протяженность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95 м.</a:t>
            </a:r>
          </a:p>
        </p:txBody>
      </p:sp>
      <p:cxnSp>
        <p:nvCxnSpPr>
          <p:cNvPr id="331" name="Прямая со стрелкой 330"/>
          <p:cNvCxnSpPr>
            <a:stCxn id="335" idx="0"/>
          </p:cNvCxnSpPr>
          <p:nvPr/>
        </p:nvCxnSpPr>
        <p:spPr>
          <a:xfrm flipH="1" flipV="1">
            <a:off x="6768665" y="2586221"/>
            <a:ext cx="1319880" cy="22584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35" name="Рисунок 3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45" y="4844699"/>
            <a:ext cx="1846800" cy="1385100"/>
          </a:xfrm>
          <a:prstGeom prst="rect">
            <a:avLst/>
          </a:prstGeom>
        </p:spPr>
      </p:pic>
      <p:sp>
        <p:nvSpPr>
          <p:cNvPr id="338" name="Прямоугольник 337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6705923" y="6165503"/>
            <a:ext cx="256314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Внешние сети электроснабжения </a:t>
            </a:r>
            <a:endParaRPr lang="ru-RU" sz="1300" dirty="0" smtClean="0">
              <a:solidFill>
                <a:srgbClr val="002060"/>
              </a:solidFill>
              <a:latin typeface="Elektra Light Pro" panose="02000503030000020004" pitchFamily="2" charset="0"/>
            </a:endParaRP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и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наружного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освещения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Протяженность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3057 м.</a:t>
            </a:r>
          </a:p>
        </p:txBody>
      </p:sp>
      <p:pic>
        <p:nvPicPr>
          <p:cNvPr id="339" name="Рисунок 3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074" y="4844699"/>
            <a:ext cx="1846800" cy="1385100"/>
          </a:xfrm>
          <a:prstGeom prst="rect">
            <a:avLst/>
          </a:prstGeom>
        </p:spPr>
      </p:pic>
      <p:sp>
        <p:nvSpPr>
          <p:cNvPr id="340" name="Прямоугольник 339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9134846" y="6188867"/>
            <a:ext cx="26212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Сети водопровода и 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канализации </a:t>
            </a:r>
          </a:p>
          <a:p>
            <a:pPr algn="ctr"/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Протяженность </a:t>
            </a:r>
            <a:r>
              <a:rPr lang="ru-RU" sz="1300" dirty="0">
                <a:solidFill>
                  <a:srgbClr val="002060"/>
                </a:solidFill>
                <a:latin typeface="Elektra Light Pro" panose="02000503030000020004" pitchFamily="2" charset="0"/>
              </a:rPr>
              <a:t>1 517,0 м</a:t>
            </a:r>
            <a:r>
              <a:rPr lang="ru-RU" sz="1300" dirty="0" smtClean="0">
                <a:solidFill>
                  <a:srgbClr val="002060"/>
                </a:solidFill>
                <a:latin typeface="Elektra Light Pro" panose="02000503030000020004" pitchFamily="2" charset="0"/>
              </a:rPr>
              <a:t>.</a:t>
            </a:r>
            <a:endParaRPr lang="ru-RU" sz="1300" dirty="0">
              <a:solidFill>
                <a:srgbClr val="002060"/>
              </a:solidFill>
              <a:latin typeface="Elektra Light Pro" panose="02000503030000020004" pitchFamily="2" charset="0"/>
            </a:endParaRPr>
          </a:p>
        </p:txBody>
      </p:sp>
      <p:cxnSp>
        <p:nvCxnSpPr>
          <p:cNvPr id="343" name="Прямая со стрелкой 342"/>
          <p:cNvCxnSpPr/>
          <p:nvPr/>
        </p:nvCxnSpPr>
        <p:spPr>
          <a:xfrm flipH="1" flipV="1">
            <a:off x="6875184" y="2597155"/>
            <a:ext cx="2849639" cy="22021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6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внутренний, белый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4D55E275-73E6-DB44-8041-10D6D907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" t="6442" r="1362" b="10400"/>
          <a:stretch/>
        </p:blipFill>
        <p:spPr>
          <a:xfrm>
            <a:off x="-4266" y="0"/>
            <a:ext cx="12281644" cy="6859711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НПЦАП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0"/>
          <a:stretch/>
        </p:blipFill>
        <p:spPr>
          <a:xfrm>
            <a:off x="4332172" y="1174339"/>
            <a:ext cx="3600000" cy="2701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94"/>
          <a:stretch/>
        </p:blipFill>
        <p:spPr>
          <a:xfrm>
            <a:off x="8150038" y="1167514"/>
            <a:ext cx="3600000" cy="2707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"/>
          <a:stretch/>
        </p:blipFill>
        <p:spPr>
          <a:xfrm>
            <a:off x="514994" y="3961385"/>
            <a:ext cx="3600000" cy="2698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"/>
          <a:stretch/>
        </p:blipFill>
        <p:spPr>
          <a:xfrm>
            <a:off x="4332172" y="3961387"/>
            <a:ext cx="3600000" cy="26987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"/>
          <a:stretch/>
        </p:blipFill>
        <p:spPr>
          <a:xfrm>
            <a:off x="8150038" y="3961385"/>
            <a:ext cx="3600000" cy="26987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6" y="1188510"/>
            <a:ext cx="3600000" cy="27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внутренний, белый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4D55E275-73E6-DB44-8041-10D6D907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" t="6442" r="1362" b="10400"/>
          <a:stretch/>
        </p:blipFill>
        <p:spPr>
          <a:xfrm>
            <a:off x="-4266" y="0"/>
            <a:ext cx="12281644" cy="6859711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НПЦАП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4" y="1171477"/>
            <a:ext cx="3600000" cy="27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2" y="1171477"/>
            <a:ext cx="3600000" cy="27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58" y="1171478"/>
            <a:ext cx="3600000" cy="269999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858" y="3960106"/>
            <a:ext cx="3600000" cy="270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2" y="3960106"/>
            <a:ext cx="3600000" cy="270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514994" y="3960106"/>
            <a:ext cx="3600000" cy="27000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внутренний, белый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4D55E275-73E6-DB44-8041-10D6D907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" t="6442" r="1362" b="10400"/>
          <a:stretch/>
        </p:blipFill>
        <p:spPr>
          <a:xfrm>
            <a:off x="-4266" y="0"/>
            <a:ext cx="12281644" cy="6859711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НПЦАП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7" y="1171477"/>
            <a:ext cx="3600000" cy="27000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" r="190"/>
          <a:stretch/>
        </p:blipFill>
        <p:spPr>
          <a:xfrm>
            <a:off x="4332172" y="1171477"/>
            <a:ext cx="3600000" cy="270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97" y="1171477"/>
            <a:ext cx="3600000" cy="27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2" y="4015594"/>
            <a:ext cx="3599999" cy="27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97" y="4015594"/>
            <a:ext cx="3600000" cy="27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6" y="4015594"/>
            <a:ext cx="3600000" cy="27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внутренний, белый, сид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4D55E275-73E6-DB44-8041-10D6D90799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" t="6442" r="1362" b="10400"/>
          <a:stretch/>
        </p:blipFill>
        <p:spPr>
          <a:xfrm>
            <a:off x="-4266" y="0"/>
            <a:ext cx="12281644" cy="6859711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НПЦАП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97" y="1171477"/>
            <a:ext cx="3600000" cy="270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2" y="3960106"/>
            <a:ext cx="3600000" cy="270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297" y="3960106"/>
            <a:ext cx="3600000" cy="2700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172" y="1171477"/>
            <a:ext cx="3600000" cy="27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7" y="1171477"/>
            <a:ext cx="3600000" cy="27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7" y="3960106"/>
            <a:ext cx="3600000" cy="27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5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03879" y="940762"/>
            <a:ext cx="1008812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defRPr>
            </a:lvl1pPr>
          </a:lstStyle>
          <a:p>
            <a:r>
              <a:rPr lang="ru-RU" dirty="0">
                <a:solidFill>
                  <a:srgbClr val="002060"/>
                </a:solidFill>
              </a:rPr>
              <a:t>Иная значимая информация: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2620367-9668-C746-A2A1-4A188DD62E62}"/>
              </a:ext>
            </a:extLst>
          </p:cNvPr>
          <p:cNvCxnSpPr/>
          <p:nvPr/>
        </p:nvCxnSpPr>
        <p:spPr>
          <a:xfrm>
            <a:off x="2009764" y="121735"/>
            <a:ext cx="191" cy="82717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103879" y="170818"/>
            <a:ext cx="144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rPr>
              <a:t>АО «НПЦАП»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D77C4F0-4F36-C04F-A799-B750B4930C61}"/>
              </a:ext>
            </a:extLst>
          </p:cNvPr>
          <p:cNvSpPr/>
          <p:nvPr/>
        </p:nvSpPr>
        <p:spPr>
          <a:xfrm>
            <a:off x="2087650" y="460233"/>
            <a:ext cx="4489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Elektra Light Pro" panose="02000503030000020004" pitchFamily="2" charset="0"/>
              </a:rPr>
              <a:t>БАЗА ОТДЫХА СПЗ, ПРОДАЖА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7883" y="1253175"/>
            <a:ext cx="1008812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defRPr>
            </a:lvl1pPr>
          </a:lstStyle>
          <a:p>
            <a:r>
              <a:rPr lang="ru-RU" dirty="0">
                <a:solidFill>
                  <a:srgbClr val="002060"/>
                </a:solidFill>
              </a:rPr>
              <a:t>Кадастровые номера объектов, входящих в состав базы отдыха СПЗ: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7883" y="1742110"/>
            <a:ext cx="10088121" cy="46166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Elektra Light Pro" panose="02000503030000020004" pitchFamily="2" charset="0"/>
              </a:defRPr>
            </a:lvl1pPr>
          </a:lstStyle>
          <a:p>
            <a:r>
              <a:rPr lang="ru-RU" sz="1400" b="0" dirty="0">
                <a:solidFill>
                  <a:srgbClr val="002060"/>
                </a:solidFill>
              </a:rPr>
              <a:t>40:10:071101:5 	- Земельный участок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40:10:071101:105	- Здание (Двухэтажное брусчатое здание спального корпуса с двумя верандами)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40:10:071101:113	- Здание (Сборно-щитовое здание столовой)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40:10:071101:102	- Здание (Строение летней эстрады)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40:10:071101:100	- Здание (Сторожка с пристройкой)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40:10:071101:104	- Здание (Здание административного корпуса с котельной)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40:10:071101:114	- Здание (Склад)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40:10:071101:99	- Здание (Строение медпункта с верандой)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40:10:071101:115	- Здание (Строение трансформаторной подстанции)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40:10:071101:97	- Здание (Двухэтажное брусчатое здание спального корпуса с двумя верандами)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40:10:071101:116	- Здание (Двухэтажное бревенчатое здание непромышленной базы с крыльцом)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40:10:071101:106	- Здание (Здание спального корпуса)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40:10:071101:103	- Здание (Погреб)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40:10:071101:110	- Сооружение (Ограждение металлическое на ж/б столбах)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40:10:071101:111	- Сооружение (Ограждение металлическое)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40:10:071101:98	- Сооружение (Ограждение деревянное на кирпичных столбах)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40:10:071101:108	- Сооружение (Внешние сети электроснабжения и наружного освещения)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40:10:071101:109	- Сооружение (Строение </a:t>
            </a:r>
            <a:r>
              <a:rPr lang="ru-RU" sz="1400" b="0" dirty="0" err="1">
                <a:solidFill>
                  <a:srgbClr val="002060"/>
                </a:solidFill>
              </a:rPr>
              <a:t>хлораторной</a:t>
            </a:r>
            <a:r>
              <a:rPr lang="ru-RU" sz="1400" b="0" dirty="0">
                <a:solidFill>
                  <a:srgbClr val="002060"/>
                </a:solidFill>
              </a:rPr>
              <a:t>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40:10:071101:101	- Сооружение (Сети водопровода и канализации)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40:10:071101:7	- Земельный участок</a:t>
            </a:r>
          </a:p>
          <a:p>
            <a:r>
              <a:rPr lang="ru-RU" sz="1400" b="0" dirty="0">
                <a:solidFill>
                  <a:srgbClr val="002060"/>
                </a:solidFill>
              </a:rPr>
              <a:t>40:10:000000:539	- Сооружение (Артскважина № 2093)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78" y="56978"/>
            <a:ext cx="891928" cy="89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01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EABAB"/>
      </a:accent1>
      <a:accent2>
        <a:srgbClr val="ED7D31"/>
      </a:accent2>
      <a:accent3>
        <a:srgbClr val="0480CC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3047</TotalTime>
  <Words>300</Words>
  <Application>Microsoft Office PowerPoint</Application>
  <PresentationFormat>Широкоэкранный</PresentationFormat>
  <Paragraphs>94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Elektra Light Pro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ROSCOSMOS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USER_079(otd526_1)</cp:lastModifiedBy>
  <cp:revision>261</cp:revision>
  <cp:lastPrinted>2022-07-20T11:40:50Z</cp:lastPrinted>
  <dcterms:created xsi:type="dcterms:W3CDTF">2022-02-08T13:24:30Z</dcterms:created>
  <dcterms:modified xsi:type="dcterms:W3CDTF">2024-08-27T08:17:05Z</dcterms:modified>
</cp:coreProperties>
</file>