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6" r:id="rId3"/>
    <p:sldId id="267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59097" y="948906"/>
            <a:ext cx="6335191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г. Москва, Юго-Западный административный округ,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р-н </a:t>
            </a:r>
            <a:r>
              <a:rPr lang="ru-RU" sz="1400" b="0" dirty="0">
                <a:solidFill>
                  <a:srgbClr val="002060"/>
                </a:solidFill>
              </a:rPr>
              <a:t>Ломоносовский, ул. Академика Пилюгина, д. 20, корп. 1, кв. 81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жилое помещение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80,1 кв. м. (кол-во объектов – 1, в т. ч.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помещения – 1)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77:06:0003010:13171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>
                <a:solidFill>
                  <a:srgbClr val="002060"/>
                </a:solidFill>
              </a:rPr>
              <a:t>собственность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r>
              <a:rPr lang="ru-RU" sz="1400" b="0" dirty="0">
                <a:solidFill>
                  <a:srgbClr val="002060"/>
                </a:solidFill>
              </a:rPr>
              <a:t>нет</a:t>
            </a: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удовлетворительное. Инженерное обеспечение: электричество, центральное водоснабжение и водоотведение, центральное </a:t>
            </a:r>
            <a:r>
              <a:rPr lang="ru-RU" sz="1400" b="0" dirty="0" smtClean="0">
                <a:solidFill>
                  <a:srgbClr val="002060"/>
                </a:solidFill>
              </a:rPr>
              <a:t>отопление</a:t>
            </a:r>
            <a:r>
              <a:rPr lang="ru-RU" sz="1400" b="0" dirty="0">
                <a:solidFill>
                  <a:srgbClr val="002060"/>
                </a:solidFill>
              </a:rPr>
              <a:t>. Квартира трехкомнатная, общей площадью 80,1 кв. м., жилая площадь 45,8 кв. м. (комнаты изолированные 15,8 кв. м., 12,6 кв. м. и 17,4 кв. м.), кухня 11,8 кв. м., балкон 2,8 кв. м., кладовая 4,8 кв. м. </a:t>
            </a:r>
            <a:r>
              <a:rPr lang="ru-RU" sz="1400" b="0" dirty="0" smtClean="0">
                <a:solidFill>
                  <a:srgbClr val="002060"/>
                </a:solidFill>
              </a:rPr>
              <a:t>Санузел </a:t>
            </a:r>
            <a:r>
              <a:rPr lang="ru-RU" sz="1400" b="0" dirty="0">
                <a:solidFill>
                  <a:srgbClr val="002060"/>
                </a:solidFill>
              </a:rPr>
              <a:t>раздельный. Квартира </a:t>
            </a:r>
            <a:r>
              <a:rPr lang="ru-RU" sz="1400" b="0" dirty="0" smtClean="0">
                <a:solidFill>
                  <a:srgbClr val="002060"/>
                </a:solidFill>
              </a:rPr>
              <a:t>расположена </a:t>
            </a:r>
            <a:r>
              <a:rPr lang="ru-RU" sz="1400" b="0" dirty="0">
                <a:solidFill>
                  <a:srgbClr val="002060"/>
                </a:solidFill>
              </a:rPr>
              <a:t>на 14 этаже.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>
                <a:solidFill>
                  <a:srgbClr val="002060"/>
                </a:solidFill>
              </a:rPr>
              <a:t>в </a:t>
            </a:r>
            <a:r>
              <a:rPr lang="ru-RU" sz="1400" b="0" smtClean="0">
                <a:solidFill>
                  <a:srgbClr val="002060"/>
                </a:solidFill>
              </a:rPr>
              <a:t>стадии </a:t>
            </a:r>
            <a:r>
              <a:rPr lang="ru-RU" sz="1400" b="0" dirty="0">
                <a:solidFill>
                  <a:srgbClr val="002060"/>
                </a:solidFill>
              </a:rPr>
              <a:t>определения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</a:t>
            </a:r>
            <a:r>
              <a:rPr lang="ru-RU" sz="1400" b="0" dirty="0">
                <a:solidFill>
                  <a:srgbClr val="002060"/>
                </a:solidFill>
              </a:rPr>
              <a:t>– III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Щеклеин </a:t>
            </a:r>
            <a:r>
              <a:rPr lang="ru-RU" sz="1400" b="0" dirty="0">
                <a:solidFill>
                  <a:srgbClr val="002060"/>
                </a:solidFill>
              </a:rPr>
              <a:t>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b="0" dirty="0">
                <a:solidFill>
                  <a:srgbClr val="002060"/>
                </a:solidFill>
              </a:rPr>
              <a:t>Коршунова Наталья </a:t>
            </a:r>
            <a:r>
              <a:rPr lang="ru-RU" sz="1400" b="0" dirty="0" smtClean="0">
                <a:solidFill>
                  <a:srgbClr val="002060"/>
                </a:solidFill>
              </a:rPr>
              <a:t>Викторовна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en-US" sz="1400" b="0" dirty="0">
                <a:solidFill>
                  <a:srgbClr val="002060"/>
                </a:solidFill>
              </a:rPr>
              <a:t>+7 </a:t>
            </a:r>
            <a:r>
              <a:rPr lang="ru-RU" sz="1400" b="0" dirty="0">
                <a:solidFill>
                  <a:srgbClr val="002060"/>
                </a:solidFill>
              </a:rPr>
              <a:t>(</a:t>
            </a:r>
            <a:r>
              <a:rPr lang="en-US" sz="1400" b="0" dirty="0">
                <a:solidFill>
                  <a:srgbClr val="002060"/>
                </a:solidFill>
              </a:rPr>
              <a:t>495</a:t>
            </a:r>
            <a:r>
              <a:rPr lang="ru-RU" sz="1400" b="0" dirty="0">
                <a:solidFill>
                  <a:srgbClr val="002060"/>
                </a:solidFill>
              </a:rPr>
              <a:t>)</a:t>
            </a:r>
            <a:r>
              <a:rPr lang="en-US" sz="1400" b="0" dirty="0">
                <a:solidFill>
                  <a:srgbClr val="002060"/>
                </a:solidFill>
              </a:rPr>
              <a:t> 535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39</a:t>
            </a:r>
            <a:r>
              <a:rPr lang="ru-RU" sz="1400" b="0" dirty="0">
                <a:solidFill>
                  <a:srgbClr val="002060"/>
                </a:solidFill>
              </a:rPr>
              <a:t>-</a:t>
            </a:r>
            <a:r>
              <a:rPr lang="en-US" sz="1400" b="0" dirty="0">
                <a:solidFill>
                  <a:srgbClr val="002060"/>
                </a:solidFill>
              </a:rPr>
              <a:t>07</a:t>
            </a: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81, ПРОДАЖА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5" y="4669317"/>
            <a:ext cx="2701058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70" y="4669317"/>
            <a:ext cx="2700824" cy="18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05" y="553759"/>
            <a:ext cx="2555655" cy="1916741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5" r="2583" b="15105"/>
          <a:stretch/>
        </p:blipFill>
        <p:spPr bwMode="auto">
          <a:xfrm>
            <a:off x="6727299" y="2536398"/>
            <a:ext cx="2549395" cy="1855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r="11035"/>
          <a:stretch/>
        </p:blipFill>
        <p:spPr>
          <a:xfrm>
            <a:off x="6727937" y="570928"/>
            <a:ext cx="2563982" cy="1921354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/>
          <a:stretch/>
        </p:blipFill>
        <p:spPr bwMode="auto">
          <a:xfrm>
            <a:off x="9409705" y="2544651"/>
            <a:ext cx="2558635" cy="184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81,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53051" y="633804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667690" y="3200875"/>
            <a:ext cx="3034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15,8 кв. м.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497875" y="5710314"/>
            <a:ext cx="1154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Коридор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670657" y="3200875"/>
            <a:ext cx="3054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17.4 кв. м.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5652515" y="5772240"/>
            <a:ext cx="1065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Балкон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533497" y="3200875"/>
            <a:ext cx="30832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Комната площадью 12,6 кв. м.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1723873" y="5772240"/>
            <a:ext cx="727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Кухня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97" y="3539429"/>
            <a:ext cx="2880000" cy="21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0" b="23682"/>
          <a:stretch/>
        </p:blipFill>
        <p:spPr>
          <a:xfrm>
            <a:off x="4751251" y="3548454"/>
            <a:ext cx="2880000" cy="216186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5"/>
          <a:stretch/>
        </p:blipFill>
        <p:spPr bwMode="auto">
          <a:xfrm>
            <a:off x="758008" y="1010832"/>
            <a:ext cx="2880000" cy="2128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5" b="36497"/>
          <a:stretch/>
        </p:blipFill>
        <p:spPr bwMode="auto">
          <a:xfrm>
            <a:off x="4751251" y="1010277"/>
            <a:ext cx="2964634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497" y="999329"/>
            <a:ext cx="2880000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08" y="3612605"/>
            <a:ext cx="2880000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5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8487" y="1166955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 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КВАРТИРА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81,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9671" y="1721394"/>
            <a:ext cx="4289611" cy="32932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dirty="0">
                <a:solidFill>
                  <a:srgbClr val="002060"/>
                </a:solidFill>
              </a:rPr>
              <a:t>Ближайшее метро: </a:t>
            </a:r>
          </a:p>
          <a:p>
            <a:r>
              <a:rPr lang="ru-RU" sz="1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</a:t>
            </a:r>
            <a:r>
              <a:rPr lang="ru-RU" sz="1600" b="0" dirty="0">
                <a:solidFill>
                  <a:srgbClr val="002060"/>
                </a:solidFill>
              </a:rPr>
              <a:t>Новаторская (12 минут пешком), </a:t>
            </a:r>
            <a:endParaRPr lang="en-US" sz="1600" b="0" dirty="0">
              <a:solidFill>
                <a:srgbClr val="002060"/>
              </a:solidFill>
            </a:endParaRPr>
          </a:p>
          <a:p>
            <a:r>
              <a:rPr lang="ru-RU" sz="1600" b="0" dirty="0">
                <a:solidFill>
                  <a:srgbClr val="002060"/>
                </a:solidFill>
              </a:rPr>
              <a:t>   Новые Черемушки (20 минут пешком).</a:t>
            </a:r>
          </a:p>
          <a:p>
            <a:endParaRPr lang="ru-RU" sz="1600" b="0" dirty="0"/>
          </a:p>
          <a:p>
            <a:r>
              <a:rPr lang="ru-RU" sz="1600" dirty="0">
                <a:solidFill>
                  <a:srgbClr val="002060"/>
                </a:solidFill>
              </a:rPr>
              <a:t>Характеристики дома: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Построен: </a:t>
            </a:r>
            <a:r>
              <a:rPr lang="ru-RU" sz="1600" b="0" dirty="0">
                <a:solidFill>
                  <a:srgbClr val="002060"/>
                </a:solidFill>
              </a:rPr>
              <a:t>в 1992 году</a:t>
            </a:r>
          </a:p>
          <a:p>
            <a:r>
              <a:rPr lang="ru-RU" sz="1600" dirty="0">
                <a:solidFill>
                  <a:srgbClr val="002060"/>
                </a:solidFill>
              </a:rPr>
              <a:t>Перекрытия: </a:t>
            </a:r>
            <a:r>
              <a:rPr lang="ru-RU" sz="1600" b="0" dirty="0">
                <a:solidFill>
                  <a:srgbClr val="002060"/>
                </a:solidFill>
              </a:rPr>
              <a:t>железобетонные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Каркас: </a:t>
            </a:r>
            <a:r>
              <a:rPr lang="ru-RU" sz="1600" b="0" dirty="0">
                <a:solidFill>
                  <a:srgbClr val="002060"/>
                </a:solidFill>
              </a:rPr>
              <a:t>панельный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Стены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ru-RU" sz="1600" b="0" dirty="0" smtClean="0">
                <a:solidFill>
                  <a:srgbClr val="002060"/>
                </a:solidFill>
              </a:rPr>
              <a:t>крупнопанельные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Фундамент</a:t>
            </a:r>
            <a:r>
              <a:rPr lang="ru-RU" sz="1600" dirty="0" smtClean="0">
                <a:solidFill>
                  <a:srgbClr val="002060"/>
                </a:solidFill>
              </a:rPr>
              <a:t>: </a:t>
            </a:r>
            <a:r>
              <a:rPr lang="ru-RU" sz="1600" b="0" dirty="0" smtClean="0">
                <a:solidFill>
                  <a:srgbClr val="002060"/>
                </a:solidFill>
              </a:rPr>
              <a:t>ленточный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Квартир в доме: </a:t>
            </a:r>
            <a:r>
              <a:rPr lang="ru-RU" sz="1600" b="0" dirty="0" smtClean="0">
                <a:solidFill>
                  <a:srgbClr val="002060"/>
                </a:solidFill>
              </a:rPr>
              <a:t>124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Этажей всего: </a:t>
            </a:r>
            <a:r>
              <a:rPr lang="ru-RU" sz="1600" b="0" dirty="0">
                <a:solidFill>
                  <a:srgbClr val="002060"/>
                </a:solidFill>
              </a:rPr>
              <a:t>22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Высота потолков: </a:t>
            </a:r>
            <a:r>
              <a:rPr lang="ru-RU" sz="1600" b="0" dirty="0">
                <a:solidFill>
                  <a:srgbClr val="002060"/>
                </a:solidFill>
              </a:rPr>
              <a:t>280 см</a:t>
            </a:r>
          </a:p>
        </p:txBody>
      </p:sp>
      <p:pic>
        <p:nvPicPr>
          <p:cNvPr id="12" name="Picture 2" descr="дом на улице Академика Пилюгина дом 20 корпус 1 в Моск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487" y="1721394"/>
            <a:ext cx="26289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Москва улица Академика Пилюгина дом 20 корпус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0337" y="1778544"/>
            <a:ext cx="27146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18249" y="2030780"/>
            <a:ext cx="169663" cy="2046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18248" y="2275811"/>
            <a:ext cx="169663" cy="2046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33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</TotalTime>
  <Words>313</Words>
  <Application>Microsoft Office PowerPoint</Application>
  <PresentationFormat>Широкоэкранный</PresentationFormat>
  <Paragraphs>44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213</cp:revision>
  <cp:lastPrinted>2022-07-20T11:40:50Z</cp:lastPrinted>
  <dcterms:created xsi:type="dcterms:W3CDTF">2022-02-08T13:24:30Z</dcterms:created>
  <dcterms:modified xsi:type="dcterms:W3CDTF">2024-08-27T08:17:41Z</dcterms:modified>
</cp:coreProperties>
</file>