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2" r:id="rId4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31"/>
    <a:srgbClr val="6E6E6E"/>
    <a:srgbClr val="E3E2E2"/>
    <a:srgbClr val="0974C1"/>
    <a:srgbClr val="0070C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40" autoAdjust="0"/>
    <p:restoredTop sz="96387" autoAdjust="0"/>
  </p:normalViewPr>
  <p:slideViewPr>
    <p:cSldViewPr snapToGrid="0">
      <p:cViewPr varScale="1">
        <p:scale>
          <a:sx n="71" d="100"/>
          <a:sy n="71" d="100"/>
        </p:scale>
        <p:origin x="60" y="16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758A9E-D38E-418E-A5E4-32D4C76B4945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14B6E-4F11-4CAD-830A-F868D454709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35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381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61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976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698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481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79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98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677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289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18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962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0F39D-23E3-4F7F-B212-7110F3E55D1D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A982F-4E9F-4911-989E-A3381F55F1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1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31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11"/>
          <p:cNvSpPr txBox="1">
            <a:spLocks noChangeArrowheads="1"/>
          </p:cNvSpPr>
          <p:nvPr/>
        </p:nvSpPr>
        <p:spPr bwMode="auto">
          <a:xfrm>
            <a:off x="235703" y="1268944"/>
            <a:ext cx="6340992" cy="563231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400" dirty="0">
                <a:solidFill>
                  <a:srgbClr val="002060"/>
                </a:solidFill>
              </a:rPr>
              <a:t>Расположение актива </a:t>
            </a:r>
            <a:r>
              <a:rPr lang="ru-RU" sz="1400" b="0" dirty="0">
                <a:solidFill>
                  <a:srgbClr val="002060"/>
                </a:solidFill>
              </a:rPr>
              <a:t>– Тверская обл., г/о Осташковский, г. Осташков,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ул. Озерная, з/у </a:t>
            </a:r>
            <a:r>
              <a:rPr lang="ru-RU" sz="1400" b="0" dirty="0" smtClean="0">
                <a:solidFill>
                  <a:srgbClr val="002060"/>
                </a:solidFill>
              </a:rPr>
              <a:t>7б и з/у 7в</a:t>
            </a:r>
            <a:endParaRPr lang="ru-RU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Назначение актива </a:t>
            </a:r>
            <a:r>
              <a:rPr lang="ru-RU" sz="1400" b="0" dirty="0">
                <a:solidFill>
                  <a:srgbClr val="002060"/>
                </a:solidFill>
              </a:rPr>
              <a:t>– водный транспорт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земельных участков (ЗУ) – </a:t>
            </a:r>
            <a:r>
              <a:rPr lang="ru-RU" sz="1400" b="0" dirty="0" smtClean="0">
                <a:solidFill>
                  <a:srgbClr val="002060"/>
                </a:solidFill>
              </a:rPr>
              <a:t>25 175 </a:t>
            </a:r>
            <a:r>
              <a:rPr lang="ru-RU" sz="1400" b="0" dirty="0">
                <a:solidFill>
                  <a:srgbClr val="002060"/>
                </a:solidFill>
              </a:rPr>
              <a:t>кв. м. (кол-во ЗУ – 2</a:t>
            </a:r>
            <a:r>
              <a:rPr lang="ru-RU" sz="1400" b="0" dirty="0" smtClean="0">
                <a:solidFill>
                  <a:srgbClr val="002060"/>
                </a:solidFill>
              </a:rPr>
              <a:t>)</a:t>
            </a:r>
            <a:endParaRPr lang="ru-RU" sz="1400" b="0" dirty="0">
              <a:solidFill>
                <a:srgbClr val="002060"/>
              </a:solidFill>
            </a:endParaRPr>
          </a:p>
          <a:p>
            <a:pPr marL="457200" lvl="2"/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номер </a:t>
            </a:r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69:45:0080311:85</a:t>
            </a:r>
          </a:p>
          <a:p>
            <a:pPr marL="457200" lvl="2"/>
            <a:r>
              <a:rPr lang="ru-RU" sz="14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кадастровый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номер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–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69:45:0080311:202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Площадь объектов (ОКС) – </a:t>
            </a:r>
            <a:r>
              <a:rPr lang="ru-RU" sz="1400" b="0" dirty="0">
                <a:solidFill>
                  <a:srgbClr val="002060"/>
                </a:solidFill>
              </a:rPr>
              <a:t>237,6 кв. м. (кол-во объектов – 2, 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в т. ч. здание – 1, сооружение – 1)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Вид права – </a:t>
            </a:r>
            <a:r>
              <a:rPr lang="ru-RU" sz="1400" b="0" dirty="0" smtClean="0">
                <a:solidFill>
                  <a:srgbClr val="002060"/>
                </a:solidFill>
              </a:rPr>
              <a:t>собственность </a:t>
            </a:r>
          </a:p>
          <a:p>
            <a:r>
              <a:rPr lang="ru-RU" sz="1400" dirty="0" smtClean="0">
                <a:solidFill>
                  <a:srgbClr val="002060"/>
                </a:solidFill>
              </a:rPr>
              <a:t>Обременения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r>
              <a:rPr lang="ru-RU" sz="1400" b="0" dirty="0" smtClean="0">
                <a:solidFill>
                  <a:srgbClr val="002060"/>
                </a:solidFill>
              </a:rPr>
              <a:t>нет</a:t>
            </a: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>
                <a:solidFill>
                  <a:srgbClr val="002060"/>
                </a:solidFill>
              </a:rPr>
              <a:t>Иная значимая информация –  </a:t>
            </a:r>
            <a:r>
              <a:rPr lang="ru-RU" sz="1400" b="0" dirty="0">
                <a:solidFill>
                  <a:srgbClr val="002060"/>
                </a:solidFill>
              </a:rPr>
              <a:t>техническое состояние неудовлетворительное, требуется капитальный ремонт, требуется очистка от древесно/кустарниковой растительности. Инженерное обеспечение: мастерская - скрытая электропроводка (отключена, состояние неудовлетворительное). </a:t>
            </a:r>
            <a:endParaRPr lang="ru-RU" sz="1400" b="0" dirty="0" smtClean="0">
              <a:solidFill>
                <a:srgbClr val="002060"/>
              </a:solidFill>
            </a:endParaRPr>
          </a:p>
          <a:p>
            <a:endParaRPr lang="ru-RU" sz="800" b="0" dirty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Способ </a:t>
            </a:r>
            <a:r>
              <a:rPr lang="ru-RU" sz="1400" dirty="0">
                <a:solidFill>
                  <a:srgbClr val="002060"/>
                </a:solidFill>
              </a:rPr>
              <a:t>распоряжения – </a:t>
            </a:r>
            <a:r>
              <a:rPr lang="ru-RU" sz="1400" b="0" dirty="0">
                <a:solidFill>
                  <a:srgbClr val="002060"/>
                </a:solidFill>
              </a:rPr>
              <a:t>продажа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Начальная стоимость реализации – </a:t>
            </a:r>
            <a:r>
              <a:rPr lang="ru-RU" sz="1400" b="0" dirty="0">
                <a:solidFill>
                  <a:srgbClr val="002060"/>
                </a:solidFill>
              </a:rPr>
              <a:t>в стадии определения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Планируемая дата выставления на торги </a:t>
            </a:r>
            <a:r>
              <a:rPr lang="ru-RU" sz="1400" b="0" dirty="0">
                <a:solidFill>
                  <a:srgbClr val="002060"/>
                </a:solidFill>
              </a:rPr>
              <a:t>– III квартал 2024 года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Извещение на электронной площадке – </a:t>
            </a:r>
            <a:r>
              <a:rPr lang="ru-RU" sz="1400" b="0" dirty="0">
                <a:solidFill>
                  <a:srgbClr val="002060"/>
                </a:solidFill>
              </a:rPr>
              <a:t>ЭТП ГПБ</a:t>
            </a:r>
          </a:p>
          <a:p>
            <a:r>
              <a:rPr lang="en-US" sz="1400" b="0" dirty="0">
                <a:solidFill>
                  <a:srgbClr val="002060"/>
                </a:solidFill>
              </a:rPr>
              <a:t>https://etpgpb.ru</a:t>
            </a:r>
            <a:endParaRPr lang="ru-RU" sz="1400" b="0">
              <a:solidFill>
                <a:srgbClr val="002060"/>
              </a:solidFill>
            </a:endParaRPr>
          </a:p>
          <a:p>
            <a:endParaRPr lang="ru-RU" sz="800" dirty="0" smtClean="0">
              <a:solidFill>
                <a:srgbClr val="002060"/>
              </a:solidFill>
            </a:endParaRPr>
          </a:p>
          <a:p>
            <a:r>
              <a:rPr lang="ru-RU" sz="1400" dirty="0" smtClean="0">
                <a:solidFill>
                  <a:srgbClr val="002060"/>
                </a:solidFill>
              </a:rPr>
              <a:t>Контактные лица </a:t>
            </a:r>
            <a:r>
              <a:rPr lang="ru-RU" sz="1400" dirty="0">
                <a:solidFill>
                  <a:srgbClr val="002060"/>
                </a:solidFill>
              </a:rPr>
              <a:t>– </a:t>
            </a:r>
            <a:endParaRPr lang="ru-RU" sz="1400" dirty="0" smtClean="0">
              <a:solidFill>
                <a:srgbClr val="002060"/>
              </a:solidFill>
            </a:endParaRPr>
          </a:p>
          <a:p>
            <a:r>
              <a:rPr lang="ru-RU" sz="1400" b="0" dirty="0" smtClean="0">
                <a:solidFill>
                  <a:srgbClr val="002060"/>
                </a:solidFill>
              </a:rPr>
              <a:t>Гаращенко </a:t>
            </a:r>
            <a:r>
              <a:rPr lang="ru-RU" sz="1400" b="0" dirty="0">
                <a:solidFill>
                  <a:srgbClr val="002060"/>
                </a:solidFill>
              </a:rPr>
              <a:t>Андрей </a:t>
            </a:r>
            <a:r>
              <a:rPr lang="ru-RU" sz="1400" b="0" dirty="0" smtClean="0">
                <a:solidFill>
                  <a:srgbClr val="002060"/>
                </a:solidFill>
              </a:rPr>
              <a:t>Петрович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</a:t>
            </a:r>
            <a:r>
              <a:rPr lang="ru-RU" sz="1400" b="0" dirty="0">
                <a:solidFill>
                  <a:srgbClr val="002060"/>
                </a:solidFill>
              </a:rPr>
              <a:t> +7 (48253) 44-961 </a:t>
            </a:r>
          </a:p>
          <a:p>
            <a:r>
              <a:rPr lang="ru-RU" sz="1400" dirty="0">
                <a:solidFill>
                  <a:srgbClr val="002060"/>
                </a:solidFill>
              </a:rPr>
              <a:t>моб.</a:t>
            </a:r>
            <a:r>
              <a:rPr lang="ru-RU" sz="1400" b="0" dirty="0">
                <a:solidFill>
                  <a:srgbClr val="002060"/>
                </a:solidFill>
              </a:rPr>
              <a:t> +7 (910) 936-16-81</a:t>
            </a:r>
          </a:p>
          <a:p>
            <a:r>
              <a:rPr lang="ru-RU" sz="1400" b="0" dirty="0">
                <a:solidFill>
                  <a:srgbClr val="002060"/>
                </a:solidFill>
              </a:rPr>
              <a:t>Щеклеин Александр </a:t>
            </a:r>
            <a:r>
              <a:rPr lang="ru-RU" sz="1400" b="0" dirty="0" smtClean="0">
                <a:solidFill>
                  <a:srgbClr val="002060"/>
                </a:solidFill>
              </a:rPr>
              <a:t>Вячеславович </a:t>
            </a:r>
            <a:r>
              <a:rPr lang="ru-RU" sz="1400" dirty="0" smtClean="0">
                <a:solidFill>
                  <a:srgbClr val="002060"/>
                </a:solidFill>
              </a:rPr>
              <a:t>раб</a:t>
            </a:r>
            <a:r>
              <a:rPr lang="ru-RU" sz="1400" dirty="0">
                <a:solidFill>
                  <a:srgbClr val="002060"/>
                </a:solidFill>
              </a:rPr>
              <a:t>. телефон: </a:t>
            </a:r>
            <a:r>
              <a:rPr lang="ru-RU" sz="1400" b="0" dirty="0">
                <a:solidFill>
                  <a:srgbClr val="002060"/>
                </a:solidFill>
              </a:rPr>
              <a:t>+7 (495) 535-31-59</a:t>
            </a:r>
            <a:endParaRPr lang="en-US" sz="1400" b="0" dirty="0">
              <a:solidFill>
                <a:srgbClr val="002060"/>
              </a:solidFill>
            </a:endParaRPr>
          </a:p>
          <a:p>
            <a:r>
              <a:rPr lang="en-US" sz="1400" dirty="0">
                <a:solidFill>
                  <a:srgbClr val="002060"/>
                </a:solidFill>
              </a:rPr>
              <a:t>E</a:t>
            </a:r>
            <a:r>
              <a:rPr lang="ru-RU" sz="1400" dirty="0">
                <a:solidFill>
                  <a:srgbClr val="002060"/>
                </a:solidFill>
              </a:rPr>
              <a:t>-</a:t>
            </a:r>
            <a:r>
              <a:rPr lang="en-US" sz="1400" dirty="0">
                <a:solidFill>
                  <a:srgbClr val="002060"/>
                </a:solidFill>
              </a:rPr>
              <a:t>mail:</a:t>
            </a:r>
            <a:r>
              <a:rPr lang="ru-RU" sz="1400" dirty="0">
                <a:solidFill>
                  <a:srgbClr val="002060"/>
                </a:solidFill>
              </a:rPr>
              <a:t> </a:t>
            </a:r>
            <a:r>
              <a:rPr lang="en-US" sz="1400" b="0" dirty="0">
                <a:solidFill>
                  <a:srgbClr val="002060"/>
                </a:solidFill>
              </a:rPr>
              <a:t>otd526_1@npcap.ru</a:t>
            </a:r>
            <a:endParaRPr lang="ru-RU" sz="1400" b="0" dirty="0">
              <a:solidFill>
                <a:srgbClr val="002060"/>
              </a:solidFill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777982" y="4392318"/>
            <a:ext cx="23423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Elektra Light Pro"/>
              </a:rPr>
              <a:t> 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sz="12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расположения </a:t>
            </a:r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9908798" y="4392318"/>
            <a:ext cx="162486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Ситуационный план</a:t>
            </a:r>
            <a:endParaRPr lang="ru-RU" sz="12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50" y="460233"/>
            <a:ext cx="42317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, 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2846" y="4668756"/>
            <a:ext cx="2772000" cy="184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836" y="4668756"/>
            <a:ext cx="2772000" cy="184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6516836" y="537244"/>
            <a:ext cx="2772000" cy="18422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46" y="537243"/>
            <a:ext cx="2772000" cy="18422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516836" y="2460659"/>
            <a:ext cx="2772000" cy="18422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9362846" y="2460660"/>
            <a:ext cx="2772000" cy="18422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2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133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9008403" y="4138650"/>
            <a:ext cx="27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Мастерская 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127,3 кв.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497" y="1277530"/>
            <a:ext cx="5400000" cy="3600000"/>
          </a:xfrm>
          <a:prstGeom prst="rect">
            <a:avLst/>
          </a:prstGeom>
        </p:spPr>
      </p:pic>
      <p:cxnSp>
        <p:nvCxnSpPr>
          <p:cNvPr id="40" name="Прямая со стрелкой 39"/>
          <p:cNvCxnSpPr>
            <a:stCxn id="12" idx="1"/>
          </p:cNvCxnSpPr>
          <p:nvPr/>
        </p:nvCxnSpPr>
        <p:spPr>
          <a:xfrm flipH="1">
            <a:off x="5727940" y="3075627"/>
            <a:ext cx="3273084" cy="539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>
            <a:stCxn id="7" idx="3"/>
          </p:cNvCxnSpPr>
          <p:nvPr/>
        </p:nvCxnSpPr>
        <p:spPr>
          <a:xfrm flipV="1">
            <a:off x="3195693" y="2111193"/>
            <a:ext cx="3105331" cy="9644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93" y="2150915"/>
            <a:ext cx="2772000" cy="1849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1024" y="2150915"/>
            <a:ext cx="2772000" cy="1849424"/>
          </a:xfrm>
          <a:prstGeom prst="rect">
            <a:avLst/>
          </a:prstGeom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403349" y="4138650"/>
            <a:ext cx="27572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Причал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110,3 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9257" y="4810897"/>
            <a:ext cx="2186388" cy="145715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693" y="4752895"/>
            <a:ext cx="2289300" cy="15262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8"/>
          <a:stretch/>
        </p:blipFill>
        <p:spPr>
          <a:xfrm>
            <a:off x="3405005" y="4949438"/>
            <a:ext cx="1960371" cy="130284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816406" y="6337481"/>
            <a:ext cx="379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участок 69:45:0080311:202</a:t>
            </a:r>
            <a:endParaRPr lang="ru-RU" sz="1400" dirty="0" smtClean="0">
              <a:solidFill>
                <a:srgbClr val="002060"/>
              </a:solidFill>
              <a:latin typeface="Elektra Light Pro" panose="02000503030000020004" pitchFamily="2" charset="0"/>
            </a:endParaRP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23 953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87"/>
          <a:stretch/>
        </p:blipFill>
        <p:spPr>
          <a:xfrm>
            <a:off x="6818949" y="4961767"/>
            <a:ext cx="1965548" cy="1306286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7364482" y="6377609"/>
            <a:ext cx="37931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Земельный участок 69:45:0080311:202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Площадь 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– </a:t>
            </a:r>
            <a:r>
              <a:rPr lang="ru-RU" sz="1400" dirty="0" smtClean="0">
                <a:solidFill>
                  <a:srgbClr val="002060"/>
                </a:solidFill>
              </a:rPr>
              <a:t>1 222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 кв</a:t>
            </a:r>
            <a:r>
              <a:rPr lang="ru-RU" sz="1400" dirty="0">
                <a:solidFill>
                  <a:srgbClr val="002060"/>
                </a:solidFill>
                <a:latin typeface="Elektra Light Pro" panose="02000503030000020004" pitchFamily="2" charset="0"/>
              </a:rPr>
              <a:t>. м</a:t>
            </a:r>
            <a:r>
              <a:rPr lang="ru-RU" sz="14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 </a:t>
            </a:r>
            <a:endParaRPr lang="ru-RU" sz="14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cxnSp>
        <p:nvCxnSpPr>
          <p:cNvPr id="20" name="Прямая со стрелкой 19"/>
          <p:cNvCxnSpPr>
            <a:stCxn id="17" idx="0"/>
          </p:cNvCxnSpPr>
          <p:nvPr/>
        </p:nvCxnSpPr>
        <p:spPr>
          <a:xfrm flipH="1" flipV="1">
            <a:off x="6057388" y="3340565"/>
            <a:ext cx="1744335" cy="16212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V="1">
            <a:off x="4385190" y="3057874"/>
            <a:ext cx="1351473" cy="1806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89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3879" y="1559324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Иная</a:t>
            </a:r>
            <a:r>
              <a:rPr lang="ru-RU" dirty="0"/>
              <a:t> </a:t>
            </a:r>
            <a:r>
              <a:rPr lang="ru-RU" dirty="0">
                <a:solidFill>
                  <a:srgbClr val="002060"/>
                </a:solidFill>
              </a:rPr>
              <a:t>значимая информация:</a:t>
            </a:r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D2620367-9668-C746-A2A1-4A188DD62E62}"/>
              </a:ext>
            </a:extLst>
          </p:cNvPr>
          <p:cNvCxnSpPr/>
          <p:nvPr/>
        </p:nvCxnSpPr>
        <p:spPr>
          <a:xfrm>
            <a:off x="2009764" y="121735"/>
            <a:ext cx="191" cy="827171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103879" y="170818"/>
            <a:ext cx="14400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rPr>
              <a:t>АО «НПЦАП»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D77C4F0-4F36-C04F-A799-B750B4930C61}"/>
              </a:ext>
            </a:extLst>
          </p:cNvPr>
          <p:cNvSpPr/>
          <p:nvPr/>
        </p:nvSpPr>
        <p:spPr>
          <a:xfrm>
            <a:off x="2087649" y="460233"/>
            <a:ext cx="42593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Земельные участки, </a:t>
            </a:r>
            <a:r>
              <a:rPr lang="ru-RU" sz="1600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гидротехническое сооружение – причал, здание – мастерская, </a:t>
            </a:r>
            <a:r>
              <a:rPr lang="ru-RU" sz="1600" b="1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ПРОДАЖА</a:t>
            </a:r>
            <a:endParaRPr lang="ru-RU" sz="1600" b="1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7883" y="1871737"/>
            <a:ext cx="10088121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Кадастровые</a:t>
            </a:r>
            <a:r>
              <a:rPr lang="ru-RU" dirty="0" smtClean="0"/>
              <a:t> </a:t>
            </a:r>
            <a:r>
              <a:rPr lang="ru-RU" dirty="0">
                <a:solidFill>
                  <a:srgbClr val="002060"/>
                </a:solidFill>
              </a:rPr>
              <a:t>номера объектов, входящих в состав актива: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7883" y="2211378"/>
            <a:ext cx="10650070" cy="132343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Elektra Light Pro" panose="02000503030000020004" pitchFamily="2" charset="0"/>
              </a:defRPr>
            </a:lvl1pPr>
          </a:lstStyle>
          <a:p>
            <a:r>
              <a:rPr lang="ru-RU" sz="1600" b="0" dirty="0">
                <a:solidFill>
                  <a:srgbClr val="002060"/>
                </a:solidFill>
              </a:rPr>
              <a:t>69:45:0080311:85 	- Земельный участок </a:t>
            </a:r>
            <a:r>
              <a:rPr lang="ru-RU" sz="1600" b="0" dirty="0" smtClean="0">
                <a:solidFill>
                  <a:srgbClr val="002060"/>
                </a:solidFill>
              </a:rPr>
              <a:t>(Внутри расположен </a:t>
            </a:r>
            <a:r>
              <a:rPr lang="ru-RU" sz="1600" b="0" dirty="0">
                <a:solidFill>
                  <a:srgbClr val="002060"/>
                </a:solidFill>
              </a:rPr>
              <a:t>земельный участок с кадастровым номером </a:t>
            </a:r>
            <a:r>
              <a:rPr lang="ru-RU" sz="1600" b="0" dirty="0" smtClean="0">
                <a:solidFill>
                  <a:srgbClr val="002060"/>
                </a:solidFill>
              </a:rPr>
              <a:t>					  69:45:0080311:202 </a:t>
            </a:r>
            <a:r>
              <a:rPr lang="ru-RU" sz="1600" b="0" dirty="0">
                <a:solidFill>
                  <a:srgbClr val="002060"/>
                </a:solidFill>
              </a:rPr>
              <a:t>(железнодорожный транспорт</a:t>
            </a:r>
            <a:r>
              <a:rPr lang="ru-RU" sz="1600" b="0" dirty="0" smtClean="0">
                <a:solidFill>
                  <a:srgbClr val="002060"/>
                </a:solidFill>
              </a:rPr>
              <a:t>)).</a:t>
            </a:r>
            <a:endParaRPr lang="ru-RU" sz="1600" b="0" dirty="0">
              <a:solidFill>
                <a:srgbClr val="002060"/>
              </a:solidFill>
            </a:endParaRPr>
          </a:p>
          <a:p>
            <a:r>
              <a:rPr lang="ru-RU" sz="1600" b="0" dirty="0" smtClean="0">
                <a:solidFill>
                  <a:srgbClr val="002060"/>
                </a:solidFill>
              </a:rPr>
              <a:t>69:45:0080311:194</a:t>
            </a:r>
            <a:r>
              <a:rPr lang="ru-RU" sz="1600" b="0" dirty="0">
                <a:solidFill>
                  <a:srgbClr val="002060"/>
                </a:solidFill>
              </a:rPr>
              <a:t>	- </a:t>
            </a:r>
            <a:r>
              <a:rPr lang="ru-RU" sz="1600" b="0" dirty="0" smtClean="0">
                <a:solidFill>
                  <a:srgbClr val="002060"/>
                </a:solidFill>
              </a:rPr>
              <a:t>Сооружение (Причал)</a:t>
            </a:r>
          </a:p>
          <a:p>
            <a:r>
              <a:rPr lang="ru-RU" sz="1600" b="0" dirty="0">
                <a:solidFill>
                  <a:srgbClr val="002060"/>
                </a:solidFill>
              </a:rPr>
              <a:t>69:45:0080312:101	- </a:t>
            </a:r>
            <a:r>
              <a:rPr lang="ru-RU" sz="1600" b="0" dirty="0" smtClean="0">
                <a:solidFill>
                  <a:srgbClr val="002060"/>
                </a:solidFill>
              </a:rPr>
              <a:t>Здание (Мастерская)</a:t>
            </a:r>
          </a:p>
          <a:p>
            <a:r>
              <a:rPr lang="ru-RU" sz="1600" b="0" dirty="0" smtClean="0">
                <a:solidFill>
                  <a:srgbClr val="002060"/>
                </a:solidFill>
              </a:rPr>
              <a:t>69:45:0080311:202	-</a:t>
            </a:r>
            <a:r>
              <a:rPr lang="ru-RU" sz="1600" b="0" dirty="0">
                <a:solidFill>
                  <a:srgbClr val="002060"/>
                </a:solidFill>
              </a:rPr>
              <a:t> Земельный участок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37883" y="3817539"/>
            <a:ext cx="112551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Elektra Light Pro" panose="02000503030000020004" pitchFamily="2" charset="0"/>
              </a:rPr>
              <a:t>Фактически актив расположен в границах: </a:t>
            </a:r>
          </a:p>
          <a:p>
            <a:r>
              <a:rPr lang="ru-RU" sz="1600" dirty="0">
                <a:solidFill>
                  <a:srgbClr val="002060"/>
                </a:solidFill>
                <a:latin typeface="Elektra Light Pro" panose="02000503030000020004" pitchFamily="2" charset="0"/>
              </a:rPr>
              <a:t>ЗОУИТ 69:00-6.665 прибрежная защитная полоса озера Селигер Осташковского городского округа Тверской области</a:t>
            </a:r>
            <a:r>
              <a:rPr lang="ru-RU" sz="1600" dirty="0" smtClean="0">
                <a:solidFill>
                  <a:srgbClr val="002060"/>
                </a:solidFill>
                <a:latin typeface="Elektra Light Pro" panose="02000503030000020004" pitchFamily="2" charset="0"/>
              </a:rPr>
              <a:t>.</a:t>
            </a:r>
            <a:endParaRPr lang="ru-RU" sz="1600" dirty="0">
              <a:solidFill>
                <a:srgbClr val="002060"/>
              </a:solidFill>
              <a:latin typeface="Elektra Light Pro" panose="02000503030000020004" pitchFamily="2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78" y="56978"/>
            <a:ext cx="891928" cy="89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80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EABAB"/>
      </a:accent1>
      <a:accent2>
        <a:srgbClr val="ED7D31"/>
      </a:accent2>
      <a:accent3>
        <a:srgbClr val="0480CC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323</Words>
  <Application>Microsoft Office PowerPoint</Application>
  <PresentationFormat>Широкоэкранный</PresentationFormat>
  <Paragraphs>48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Elektra Light Pro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ROSCOSMOS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USER_079(otd526_1)</cp:lastModifiedBy>
  <cp:revision>293</cp:revision>
  <cp:lastPrinted>2022-07-20T11:40:50Z</cp:lastPrinted>
  <dcterms:created xsi:type="dcterms:W3CDTF">2022-02-08T13:24:30Z</dcterms:created>
  <dcterms:modified xsi:type="dcterms:W3CDTF">2024-08-27T08:15:38Z</dcterms:modified>
</cp:coreProperties>
</file>