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60" r:id="rId2"/>
    <p:sldId id="263" r:id="rId3"/>
    <p:sldId id="262" r:id="rId4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0031"/>
    <a:srgbClr val="6E6E6E"/>
    <a:srgbClr val="E3E2E2"/>
    <a:srgbClr val="0974C1"/>
    <a:srgbClr val="0070C0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40" autoAdjust="0"/>
    <p:restoredTop sz="96387" autoAdjust="0"/>
  </p:normalViewPr>
  <p:slideViewPr>
    <p:cSldViewPr snapToGrid="0">
      <p:cViewPr varScale="1">
        <p:scale>
          <a:sx n="71" d="100"/>
          <a:sy n="71" d="100"/>
        </p:scale>
        <p:origin x="60" y="16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758A9E-D38E-418E-A5E4-32D4C76B4945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714B6E-4F11-4CAD-830A-F868D45470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235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381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613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976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698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811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799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98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677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289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18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962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416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103879" y="170818"/>
            <a:ext cx="14319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rPr>
              <a:t>АО «НПЦАП»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Elektra Light Pro" panose="02000503030000020004" pitchFamily="2" charset="0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D2620367-9668-C746-A2A1-4A188DD62E62}"/>
              </a:ext>
            </a:extLst>
          </p:cNvPr>
          <p:cNvCxnSpPr/>
          <p:nvPr/>
        </p:nvCxnSpPr>
        <p:spPr>
          <a:xfrm>
            <a:off x="2009764" y="121735"/>
            <a:ext cx="191" cy="827171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224531" y="1016141"/>
            <a:ext cx="6340992" cy="584775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defRPr>
            </a:lvl1pPr>
          </a:lstStyle>
          <a:p>
            <a:r>
              <a:rPr lang="ru-RU" sz="1400" dirty="0">
                <a:solidFill>
                  <a:srgbClr val="002060"/>
                </a:solidFill>
              </a:rPr>
              <a:t>Расположение актива </a:t>
            </a:r>
            <a:r>
              <a:rPr lang="ru-RU" sz="1400" b="0" dirty="0">
                <a:solidFill>
                  <a:srgbClr val="002060"/>
                </a:solidFill>
              </a:rPr>
              <a:t>– Тверская область, г. о. ЗАТО Солнечный, </a:t>
            </a:r>
          </a:p>
          <a:p>
            <a:r>
              <a:rPr lang="ru-RU" sz="1400" b="0" dirty="0">
                <a:solidFill>
                  <a:srgbClr val="002060"/>
                </a:solidFill>
              </a:rPr>
              <a:t>п Солнечный, ул. Новая, з/у 7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Назначение актива </a:t>
            </a:r>
            <a:r>
              <a:rPr lang="ru-RU" sz="1400" b="0" dirty="0">
                <a:solidFill>
                  <a:srgbClr val="002060"/>
                </a:solidFill>
              </a:rPr>
              <a:t>– гостиничное обслуживание</a:t>
            </a:r>
            <a:endParaRPr lang="en-US" sz="1400" b="0" dirty="0">
              <a:solidFill>
                <a:srgbClr val="00206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</a:rPr>
              <a:t>Площадь земельных участков (ЗУ) – </a:t>
            </a:r>
            <a:r>
              <a:rPr lang="ru-RU" sz="1400" b="0" dirty="0">
                <a:solidFill>
                  <a:srgbClr val="002060"/>
                </a:solidFill>
              </a:rPr>
              <a:t>506 кв. м. (кол-во ЗУ – 1)</a:t>
            </a:r>
          </a:p>
          <a:p>
            <a:pPr marL="457200" lvl="2"/>
            <a:r>
              <a:rPr lang="ru-RU" sz="14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кадастровые номера – </a:t>
            </a:r>
            <a:r>
              <a:rPr lang="ru-RU" sz="1400" dirty="0">
                <a:solidFill>
                  <a:srgbClr val="002060"/>
                </a:solidFill>
                <a:latin typeface="Elektra Light Pro" panose="02000503030000020004" pitchFamily="2" charset="0"/>
              </a:rPr>
              <a:t>69:50:0011101:5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Площадь объектов (ОКС) – </a:t>
            </a:r>
            <a:r>
              <a:rPr lang="ru-RU" sz="1400" b="0" dirty="0">
                <a:solidFill>
                  <a:srgbClr val="002060"/>
                </a:solidFill>
              </a:rPr>
              <a:t>643,2 кв. м. (кол-во объектов – 1, </a:t>
            </a:r>
            <a:endParaRPr lang="ru-RU" sz="1400" b="0" dirty="0" smtClean="0">
              <a:solidFill>
                <a:srgbClr val="002060"/>
              </a:solidFill>
            </a:endParaRPr>
          </a:p>
          <a:p>
            <a:r>
              <a:rPr lang="ru-RU" sz="1400" b="0" dirty="0" smtClean="0">
                <a:solidFill>
                  <a:srgbClr val="002060"/>
                </a:solidFill>
              </a:rPr>
              <a:t>в т. ч. здание – 1)</a:t>
            </a:r>
          </a:p>
          <a:p>
            <a:r>
              <a:rPr lang="ru-RU" sz="1400" dirty="0" smtClean="0">
                <a:solidFill>
                  <a:srgbClr val="002060"/>
                </a:solidFill>
              </a:rPr>
              <a:t>Вид </a:t>
            </a:r>
            <a:r>
              <a:rPr lang="ru-RU" sz="1400" dirty="0">
                <a:solidFill>
                  <a:srgbClr val="002060"/>
                </a:solidFill>
              </a:rPr>
              <a:t>права – </a:t>
            </a:r>
            <a:r>
              <a:rPr lang="ru-RU" sz="1400" b="0" dirty="0">
                <a:solidFill>
                  <a:srgbClr val="002060"/>
                </a:solidFill>
              </a:rPr>
              <a:t>собственность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Обременения – </a:t>
            </a:r>
            <a:r>
              <a:rPr lang="ru-RU" sz="1400" b="0" dirty="0">
                <a:solidFill>
                  <a:srgbClr val="002060"/>
                </a:solidFill>
              </a:rPr>
              <a:t>нет</a:t>
            </a:r>
          </a:p>
          <a:p>
            <a:endParaRPr lang="ru-RU" sz="800" dirty="0" smtClean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Иная </a:t>
            </a:r>
            <a:r>
              <a:rPr lang="ru-RU" sz="1400" dirty="0">
                <a:solidFill>
                  <a:srgbClr val="002060"/>
                </a:solidFill>
              </a:rPr>
              <a:t>значимая информация –  </a:t>
            </a:r>
            <a:r>
              <a:rPr lang="ru-RU" sz="1400" b="0" dirty="0">
                <a:solidFill>
                  <a:srgbClr val="002060"/>
                </a:solidFill>
              </a:rPr>
              <a:t>техническое состояние неудовлетворительное, требуется капитальный ремонт. Инженерное обеспечение: водопровод центральный, канализация центральная, отопление центральное, ванны и души с централизованным снабжением горячей водой, горячее водоснабжение центральное, электроосвещение наружное, газоснабжение (все коммуникации отключены, состояние неудовлетворительное).</a:t>
            </a:r>
          </a:p>
          <a:p>
            <a:endParaRPr lang="ru-RU" sz="800" dirty="0" smtClean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Способ </a:t>
            </a:r>
            <a:r>
              <a:rPr lang="ru-RU" sz="1400" dirty="0">
                <a:solidFill>
                  <a:srgbClr val="002060"/>
                </a:solidFill>
              </a:rPr>
              <a:t>распоряжения – </a:t>
            </a:r>
            <a:r>
              <a:rPr lang="ru-RU" sz="1400" b="0" dirty="0">
                <a:solidFill>
                  <a:srgbClr val="002060"/>
                </a:solidFill>
              </a:rPr>
              <a:t>продажа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Начальная стоимость реализации – </a:t>
            </a:r>
            <a:r>
              <a:rPr lang="ru-RU" sz="1400" b="0" dirty="0">
                <a:solidFill>
                  <a:srgbClr val="002060"/>
                </a:solidFill>
              </a:rPr>
              <a:t>в стадии определения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Планируемая дата выставления на торги </a:t>
            </a:r>
            <a:r>
              <a:rPr lang="ru-RU" sz="1400" b="0" dirty="0">
                <a:solidFill>
                  <a:srgbClr val="002060"/>
                </a:solidFill>
              </a:rPr>
              <a:t>– III квартал 2024 года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Извещение на электронной площадке – </a:t>
            </a:r>
            <a:r>
              <a:rPr lang="ru-RU" sz="1400" b="0" dirty="0">
                <a:solidFill>
                  <a:srgbClr val="002060"/>
                </a:solidFill>
              </a:rPr>
              <a:t>ЭТП ГПБ</a:t>
            </a:r>
          </a:p>
          <a:p>
            <a:r>
              <a:rPr lang="en-US" sz="1400" b="0" dirty="0">
                <a:solidFill>
                  <a:srgbClr val="002060"/>
                </a:solidFill>
              </a:rPr>
              <a:t>https://etpgpb.ru</a:t>
            </a:r>
            <a:endParaRPr lang="ru-RU" sz="1400" b="0">
              <a:solidFill>
                <a:srgbClr val="002060"/>
              </a:solidFill>
            </a:endParaRPr>
          </a:p>
          <a:p>
            <a:endParaRPr lang="ru-RU" sz="800" dirty="0" smtClean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Контактные лица </a:t>
            </a:r>
            <a:r>
              <a:rPr lang="ru-RU" sz="1400" dirty="0">
                <a:solidFill>
                  <a:srgbClr val="002060"/>
                </a:solidFill>
              </a:rPr>
              <a:t>– </a:t>
            </a:r>
            <a:endParaRPr lang="ru-RU" sz="1400" dirty="0" smtClean="0">
              <a:solidFill>
                <a:srgbClr val="002060"/>
              </a:solidFill>
            </a:endParaRPr>
          </a:p>
          <a:p>
            <a:r>
              <a:rPr lang="ru-RU" sz="1400" b="0" dirty="0" smtClean="0">
                <a:solidFill>
                  <a:srgbClr val="002060"/>
                </a:solidFill>
              </a:rPr>
              <a:t>Гаращенко </a:t>
            </a:r>
            <a:r>
              <a:rPr lang="ru-RU" sz="1400" b="0" dirty="0">
                <a:solidFill>
                  <a:srgbClr val="002060"/>
                </a:solidFill>
              </a:rPr>
              <a:t>Андрей </a:t>
            </a:r>
            <a:r>
              <a:rPr lang="ru-RU" sz="1400" b="0" dirty="0" smtClean="0">
                <a:solidFill>
                  <a:srgbClr val="002060"/>
                </a:solidFill>
              </a:rPr>
              <a:t>Петрович </a:t>
            </a:r>
            <a:r>
              <a:rPr lang="ru-RU" sz="1400" dirty="0" smtClean="0">
                <a:solidFill>
                  <a:srgbClr val="002060"/>
                </a:solidFill>
              </a:rPr>
              <a:t>раб</a:t>
            </a:r>
            <a:r>
              <a:rPr lang="ru-RU" sz="1400" dirty="0">
                <a:solidFill>
                  <a:srgbClr val="002060"/>
                </a:solidFill>
              </a:rPr>
              <a:t>. телефон: </a:t>
            </a:r>
            <a:r>
              <a:rPr lang="ru-RU" sz="1400" b="0" dirty="0">
                <a:solidFill>
                  <a:srgbClr val="002060"/>
                </a:solidFill>
              </a:rPr>
              <a:t>+7 (48253) 44-961 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моб.</a:t>
            </a:r>
            <a:r>
              <a:rPr lang="ru-RU" sz="1400" b="0" dirty="0">
                <a:solidFill>
                  <a:srgbClr val="002060"/>
                </a:solidFill>
              </a:rPr>
              <a:t> +7 (910) 936-16-81</a:t>
            </a:r>
          </a:p>
          <a:p>
            <a:r>
              <a:rPr lang="ru-RU" sz="1400" b="0" dirty="0">
                <a:solidFill>
                  <a:srgbClr val="002060"/>
                </a:solidFill>
              </a:rPr>
              <a:t>Щеклеин Александр </a:t>
            </a:r>
            <a:r>
              <a:rPr lang="ru-RU" sz="1400" b="0" dirty="0" smtClean="0">
                <a:solidFill>
                  <a:srgbClr val="002060"/>
                </a:solidFill>
              </a:rPr>
              <a:t>Вячеславович </a:t>
            </a:r>
            <a:r>
              <a:rPr lang="ru-RU" sz="1400" dirty="0" smtClean="0">
                <a:solidFill>
                  <a:srgbClr val="002060"/>
                </a:solidFill>
              </a:rPr>
              <a:t>раб</a:t>
            </a:r>
            <a:r>
              <a:rPr lang="ru-RU" sz="1400" dirty="0">
                <a:solidFill>
                  <a:srgbClr val="002060"/>
                </a:solidFill>
              </a:rPr>
              <a:t>. телефон: </a:t>
            </a:r>
            <a:r>
              <a:rPr lang="ru-RU" sz="1400" b="0" dirty="0">
                <a:solidFill>
                  <a:srgbClr val="002060"/>
                </a:solidFill>
              </a:rPr>
              <a:t>+7 (495) 535-31-59</a:t>
            </a:r>
            <a:endParaRPr lang="en-US" sz="1400" b="0" dirty="0">
              <a:solidFill>
                <a:srgbClr val="002060"/>
              </a:solidFill>
            </a:endParaRPr>
          </a:p>
          <a:p>
            <a:r>
              <a:rPr lang="en-US" sz="1400" dirty="0">
                <a:solidFill>
                  <a:srgbClr val="002060"/>
                </a:solidFill>
              </a:rPr>
              <a:t>E</a:t>
            </a:r>
            <a:r>
              <a:rPr lang="ru-RU" sz="1400" dirty="0">
                <a:solidFill>
                  <a:srgbClr val="002060"/>
                </a:solidFill>
              </a:rPr>
              <a:t>-</a:t>
            </a:r>
            <a:r>
              <a:rPr lang="en-US" sz="1400" dirty="0">
                <a:solidFill>
                  <a:srgbClr val="002060"/>
                </a:solidFill>
              </a:rPr>
              <a:t>mail: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en-US" sz="1400" b="0" dirty="0">
                <a:solidFill>
                  <a:srgbClr val="002060"/>
                </a:solidFill>
              </a:rPr>
              <a:t>otd526_1@npcap.ru</a:t>
            </a:r>
            <a:endParaRPr lang="ru-RU" sz="1400" b="0" dirty="0">
              <a:solidFill>
                <a:srgbClr val="002060"/>
              </a:solidFill>
            </a:endParaRPr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6777982" y="4392318"/>
            <a:ext cx="23423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Elektra Light Pro"/>
              </a:rPr>
              <a:t>  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расположения 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актива</a:t>
            </a:r>
            <a:endParaRPr lang="ru-RU" sz="1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9908798" y="4392318"/>
            <a:ext cx="162486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Ситуационный план</a:t>
            </a:r>
            <a:endParaRPr lang="ru-RU" sz="1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087650" y="460233"/>
            <a:ext cx="44890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Земельный участок и здание – гостиница, ПРОДАЖА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850" y="4670590"/>
            <a:ext cx="2772000" cy="184743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705" y="4669982"/>
            <a:ext cx="2772000" cy="184864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6519705" y="535320"/>
            <a:ext cx="2772000" cy="184224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6513997" y="2460923"/>
            <a:ext cx="2772000" cy="184224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9362850" y="535320"/>
            <a:ext cx="2772000" cy="184224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9"/>
          <a:stretch/>
        </p:blipFill>
        <p:spPr>
          <a:xfrm>
            <a:off x="9362850" y="2460508"/>
            <a:ext cx="2772000" cy="184224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78" y="56978"/>
            <a:ext cx="891928" cy="89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293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Прямая соединительная линия 72">
            <a:extLst>
              <a:ext uri="{FF2B5EF4-FFF2-40B4-BE49-F238E27FC236}">
                <a16:creationId xmlns:a16="http://schemas.microsoft.com/office/drawing/2014/main" id="{D2620367-9668-C746-A2A1-4A188DD62E62}"/>
              </a:ext>
            </a:extLst>
          </p:cNvPr>
          <p:cNvCxnSpPr/>
          <p:nvPr/>
        </p:nvCxnSpPr>
        <p:spPr>
          <a:xfrm>
            <a:off x="2009764" y="121735"/>
            <a:ext cx="191" cy="827171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103879" y="170818"/>
            <a:ext cx="1440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rPr>
              <a:t>АО «НПЦАП»</a:t>
            </a:r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087650" y="460233"/>
            <a:ext cx="44890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Земельный участок и здание – гостиница, </a:t>
            </a:r>
            <a:r>
              <a:rPr lang="ru-RU" sz="1600" b="1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ПРОДАЖА</a:t>
            </a:r>
            <a:endParaRPr lang="ru-RU" sz="1600" b="1" dirty="0">
              <a:solidFill>
                <a:srgbClr val="002060"/>
              </a:solidFill>
              <a:latin typeface="Elektra Light Pro" panose="02000503030000020004" pitchFamily="2" charset="0"/>
            </a:endParaRP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4840346" y="5714711"/>
            <a:ext cx="24076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Гостиница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Площадь </a:t>
            </a:r>
            <a:r>
              <a:rPr lang="ru-RU" sz="1600" dirty="0">
                <a:solidFill>
                  <a:srgbClr val="002060"/>
                </a:solidFill>
                <a:latin typeface="Elektra Light Pro" panose="02000503030000020004" pitchFamily="2" charset="0"/>
              </a:rPr>
              <a:t>– 643,2 кв. м</a:t>
            </a:r>
            <a:r>
              <a:rPr lang="ru-RU" sz="16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. </a:t>
            </a:r>
            <a:endParaRPr lang="ru-RU" sz="1600" dirty="0">
              <a:solidFill>
                <a:srgbClr val="002060"/>
              </a:solidFill>
              <a:latin typeface="Elektra Light Pro" panose="02000503030000020004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44" y="1652807"/>
            <a:ext cx="5400000" cy="3602668"/>
          </a:xfrm>
          <a:prstGeom prst="rect">
            <a:avLst/>
          </a:prstGeom>
        </p:spPr>
      </p:pic>
      <p:cxnSp>
        <p:nvCxnSpPr>
          <p:cNvPr id="40" name="Прямая со стрелкой 39"/>
          <p:cNvCxnSpPr>
            <a:stCxn id="60" idx="0"/>
          </p:cNvCxnSpPr>
          <p:nvPr/>
        </p:nvCxnSpPr>
        <p:spPr>
          <a:xfrm flipH="1" flipV="1">
            <a:off x="3057342" y="3582477"/>
            <a:ext cx="2986814" cy="21322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970" y="1652807"/>
            <a:ext cx="5400000" cy="3600000"/>
          </a:xfrm>
          <a:prstGeom prst="rect">
            <a:avLst/>
          </a:prstGeom>
        </p:spPr>
      </p:pic>
      <p:cxnSp>
        <p:nvCxnSpPr>
          <p:cNvPr id="44" name="Прямая со стрелкой 43"/>
          <p:cNvCxnSpPr>
            <a:stCxn id="60" idx="0"/>
          </p:cNvCxnSpPr>
          <p:nvPr/>
        </p:nvCxnSpPr>
        <p:spPr>
          <a:xfrm flipV="1">
            <a:off x="6044156" y="3453565"/>
            <a:ext cx="2898140" cy="226114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78" y="56978"/>
            <a:ext cx="891928" cy="89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896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03879" y="1559324"/>
            <a:ext cx="10088121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defRPr>
            </a:lvl1pPr>
          </a:lstStyle>
          <a:p>
            <a:r>
              <a:rPr lang="ru-RU" dirty="0">
                <a:solidFill>
                  <a:srgbClr val="002060"/>
                </a:solidFill>
              </a:rPr>
              <a:t>Иная</a:t>
            </a:r>
            <a:r>
              <a:rPr lang="ru-RU" dirty="0"/>
              <a:t> </a:t>
            </a:r>
            <a:r>
              <a:rPr lang="ru-RU" dirty="0">
                <a:solidFill>
                  <a:srgbClr val="002060"/>
                </a:solidFill>
              </a:rPr>
              <a:t>значимая информация: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D2620367-9668-C746-A2A1-4A188DD62E62}"/>
              </a:ext>
            </a:extLst>
          </p:cNvPr>
          <p:cNvCxnSpPr/>
          <p:nvPr/>
        </p:nvCxnSpPr>
        <p:spPr>
          <a:xfrm>
            <a:off x="2009764" y="121735"/>
            <a:ext cx="191" cy="827171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103879" y="170818"/>
            <a:ext cx="1440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rPr>
              <a:t>АО «НПЦАП»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087650" y="460233"/>
            <a:ext cx="44890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Земельный участок и здание – гостиница, ПРОДАЖА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7883" y="1871737"/>
            <a:ext cx="10088121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defRPr>
            </a:lvl1pPr>
          </a:lstStyle>
          <a:p>
            <a:r>
              <a:rPr lang="ru-RU" dirty="0">
                <a:solidFill>
                  <a:srgbClr val="002060"/>
                </a:solidFill>
              </a:rPr>
              <a:t>Кадастровые</a:t>
            </a:r>
            <a:r>
              <a:rPr lang="ru-RU" dirty="0" smtClean="0"/>
              <a:t> </a:t>
            </a:r>
            <a:r>
              <a:rPr lang="ru-RU" dirty="0">
                <a:solidFill>
                  <a:srgbClr val="002060"/>
                </a:solidFill>
              </a:rPr>
              <a:t>номера объектов, входящих в состав актива: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7883" y="2211378"/>
            <a:ext cx="10650070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defRPr>
            </a:lvl1pPr>
          </a:lstStyle>
          <a:p>
            <a:r>
              <a:rPr lang="ru-RU" sz="1600" b="0" dirty="0">
                <a:solidFill>
                  <a:srgbClr val="002060"/>
                </a:solidFill>
              </a:rPr>
              <a:t>69:50:0011101:5 	- Земельный участок</a:t>
            </a:r>
          </a:p>
          <a:p>
            <a:r>
              <a:rPr lang="ru-RU" sz="1600" b="0" dirty="0">
                <a:solidFill>
                  <a:srgbClr val="002060"/>
                </a:solidFill>
              </a:rPr>
              <a:t>69:50:0011101:30	- Здание (</a:t>
            </a:r>
            <a:r>
              <a:rPr lang="ru-RU" sz="1600" b="0" dirty="0" smtClean="0">
                <a:solidFill>
                  <a:srgbClr val="002060"/>
                </a:solidFill>
              </a:rPr>
              <a:t>Гостиница)</a:t>
            </a:r>
            <a:endParaRPr lang="ru-RU" sz="1600" b="0" dirty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7883" y="3377463"/>
            <a:ext cx="1125518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Фактически актив расположен в границах: </a:t>
            </a:r>
          </a:p>
          <a:p>
            <a:pPr indent="-342900">
              <a:buAutoNum type="arabicPeriod"/>
            </a:pPr>
            <a:r>
              <a:rPr lang="ru-RU" sz="1600" dirty="0">
                <a:solidFill>
                  <a:srgbClr val="002060"/>
                </a:solidFill>
                <a:latin typeface="Elektra Light Pro" panose="02000503030000020004" pitchFamily="2" charset="0"/>
              </a:rPr>
              <a:t>Контролируемой зоны категории А ЗАТО Солнечный Тверской области. </a:t>
            </a:r>
          </a:p>
          <a:p>
            <a:pPr indent="-342900">
              <a:buAutoNum type="arabicPeriod"/>
            </a:pPr>
            <a:r>
              <a:rPr lang="ru-RU" sz="1600" dirty="0">
                <a:solidFill>
                  <a:srgbClr val="002060"/>
                </a:solidFill>
                <a:latin typeface="Elektra Light Pro" panose="02000503030000020004" pitchFamily="2" charset="0"/>
              </a:rPr>
              <a:t>ЗОУИТ 69:00-6.665 прибрежная защитная полоса озера Селигер Осташковского городского округа Тверской области</a:t>
            </a:r>
            <a:r>
              <a:rPr lang="ru-RU" sz="16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.</a:t>
            </a:r>
            <a:endParaRPr lang="ru-RU" sz="1600" dirty="0">
              <a:solidFill>
                <a:srgbClr val="002060"/>
              </a:solidFill>
              <a:latin typeface="Elektra Light Pro" panose="02000503030000020004" pitchFamily="2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78" y="56978"/>
            <a:ext cx="891928" cy="89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8018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EABAB"/>
      </a:accent1>
      <a:accent2>
        <a:srgbClr val="ED7D31"/>
      </a:accent2>
      <a:accent3>
        <a:srgbClr val="0480CC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3179</TotalTime>
  <Words>296</Words>
  <Application>Microsoft Office PowerPoint</Application>
  <PresentationFormat>Широкоэкранный</PresentationFormat>
  <Paragraphs>40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Elektra Light Pro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>ROSCOSMOS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USER_079(otd526_1)</cp:lastModifiedBy>
  <cp:revision>261</cp:revision>
  <cp:lastPrinted>2022-07-20T11:40:50Z</cp:lastPrinted>
  <dcterms:created xsi:type="dcterms:W3CDTF">2022-02-08T13:24:30Z</dcterms:created>
  <dcterms:modified xsi:type="dcterms:W3CDTF">2024-08-27T08:15:00Z</dcterms:modified>
</cp:coreProperties>
</file>