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6" r:id="rId3"/>
    <p:sldId id="267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41503" y="1041023"/>
            <a:ext cx="6335191" cy="58169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Саратовская область, г. Саратов,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ул</a:t>
            </a:r>
            <a:r>
              <a:rPr lang="ru-RU" sz="1400" b="0" dirty="0">
                <a:solidFill>
                  <a:srgbClr val="002060"/>
                </a:solidFill>
              </a:rPr>
              <a:t>. им. Осипова В.И., д. 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нежилое </a:t>
            </a:r>
            <a:r>
              <a:rPr lang="ru-RU" sz="1400" b="0" dirty="0">
                <a:solidFill>
                  <a:srgbClr val="002060"/>
                </a:solidFill>
              </a:rPr>
              <a:t>помещение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 smtClean="0">
                <a:solidFill>
                  <a:srgbClr val="002060"/>
                </a:solidFill>
              </a:rPr>
              <a:t>448 </a:t>
            </a:r>
            <a:r>
              <a:rPr lang="ru-RU" sz="1400" b="0" dirty="0">
                <a:solidFill>
                  <a:srgbClr val="002060"/>
                </a:solidFill>
              </a:rPr>
              <a:t>кв. м. (кол-во объектов – 1, в т. ч.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помещения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64:48:030212:3171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Иное имущество (движимое) – </a:t>
            </a:r>
            <a:r>
              <a:rPr lang="ru-RU" sz="1400" b="0" dirty="0">
                <a:solidFill>
                  <a:srgbClr val="002060"/>
                </a:solidFill>
              </a:rPr>
              <a:t>отсутствует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</a:t>
            </a:r>
            <a:r>
              <a:rPr lang="ru-RU" sz="1400" b="0" dirty="0" smtClean="0">
                <a:solidFill>
                  <a:srgbClr val="002060"/>
                </a:solidFill>
              </a:rPr>
              <a:t>неудовлетворительное</a:t>
            </a:r>
            <a:r>
              <a:rPr lang="ru-RU" sz="1400" b="0" dirty="0">
                <a:solidFill>
                  <a:srgbClr val="002060"/>
                </a:solidFill>
              </a:rPr>
              <a:t>. Инженерное обеспечение: </a:t>
            </a:r>
            <a:r>
              <a:rPr lang="ru-RU" sz="1400" b="0" dirty="0" smtClean="0">
                <a:solidFill>
                  <a:srgbClr val="002060"/>
                </a:solidFill>
              </a:rPr>
              <a:t>отсутствует</a:t>
            </a:r>
            <a:r>
              <a:rPr lang="ru-RU" sz="1400" b="0" dirty="0">
                <a:solidFill>
                  <a:srgbClr val="002060"/>
                </a:solidFill>
              </a:rPr>
              <a:t>. </a:t>
            </a:r>
            <a:r>
              <a:rPr lang="ru-RU" sz="1400" b="0" dirty="0" smtClean="0">
                <a:solidFill>
                  <a:srgbClr val="002060"/>
                </a:solidFill>
              </a:rPr>
              <a:t>Требуется </a:t>
            </a:r>
            <a:r>
              <a:rPr lang="ru-RU" sz="1400" b="0" dirty="0">
                <a:solidFill>
                  <a:srgbClr val="002060"/>
                </a:solidFill>
              </a:rPr>
              <a:t>капитальный ремонт.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Вход </a:t>
            </a:r>
            <a:r>
              <a:rPr lang="ru-RU" sz="1400" b="0" dirty="0">
                <a:solidFill>
                  <a:srgbClr val="002060"/>
                </a:solidFill>
              </a:rPr>
              <a:t>в помещение возможен только с </a:t>
            </a:r>
            <a:r>
              <a:rPr lang="ru-RU" sz="1400" b="0" dirty="0" smtClean="0">
                <a:solidFill>
                  <a:srgbClr val="002060"/>
                </a:solidFill>
              </a:rPr>
              <a:t>территории ФГБОУ </a:t>
            </a:r>
            <a:r>
              <a:rPr lang="ru-RU" sz="1400" b="0" dirty="0">
                <a:solidFill>
                  <a:srgbClr val="002060"/>
                </a:solidFill>
              </a:rPr>
              <a:t>ВО «Саратовская государственная юридическая академия». Расположено на 1-ом этаже нежилого здания с кадастровым номером 64:48:030212:85 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Способ </a:t>
            </a:r>
            <a:r>
              <a:rPr lang="ru-RU" sz="1400" dirty="0">
                <a:solidFill>
                  <a:srgbClr val="002060"/>
                </a:solidFill>
              </a:rPr>
              <a:t>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>
                <a:solidFill>
                  <a:srgbClr val="002060"/>
                </a:solidFill>
              </a:rPr>
              <a:t>в стадии 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smtClean="0">
              <a:solidFill>
                <a:srgbClr val="002060"/>
              </a:solidFill>
            </a:endParaRPr>
          </a:p>
          <a:p>
            <a:r>
              <a:rPr lang="ru-RU" sz="1400" smtClean="0">
                <a:solidFill>
                  <a:srgbClr val="002060"/>
                </a:solidFill>
              </a:rPr>
              <a:t>Контактные </a:t>
            </a:r>
            <a:r>
              <a:rPr lang="ru-RU" sz="1400" dirty="0" smtClean="0">
                <a:solidFill>
                  <a:srgbClr val="002060"/>
                </a:solidFill>
              </a:rPr>
              <a:t>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Долгова </a:t>
            </a:r>
            <a:r>
              <a:rPr lang="ru-RU" sz="1400" b="0" dirty="0">
                <a:solidFill>
                  <a:srgbClr val="002060"/>
                </a:solidFill>
              </a:rPr>
              <a:t>Елена </a:t>
            </a:r>
            <a:r>
              <a:rPr lang="ru-RU" sz="1400" b="0" dirty="0" smtClean="0">
                <a:solidFill>
                  <a:srgbClr val="002060"/>
                </a:solidFill>
              </a:rPr>
              <a:t>Михайловна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(8452) 72-63-13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(919) </a:t>
            </a:r>
            <a:r>
              <a:rPr lang="ru-RU" sz="1400" b="0" dirty="0" smtClean="0">
                <a:solidFill>
                  <a:srgbClr val="002060"/>
                </a:solidFill>
              </a:rPr>
              <a:t>828-19-90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Щеклеин </a:t>
            </a:r>
            <a:r>
              <a:rPr lang="ru-RU" sz="1400" b="0" dirty="0">
                <a:solidFill>
                  <a:srgbClr val="002060"/>
                </a:solidFill>
              </a:rPr>
              <a:t>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ПОМЕЩЕНИЕ,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94" y="4642130"/>
            <a:ext cx="2772000" cy="184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 r="4565"/>
          <a:stretch/>
        </p:blipFill>
        <p:spPr>
          <a:xfrm>
            <a:off x="9366034" y="4642130"/>
            <a:ext cx="2772000" cy="18897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4"/>
          <a:stretch/>
        </p:blipFill>
        <p:spPr>
          <a:xfrm>
            <a:off x="6504694" y="553759"/>
            <a:ext cx="2772000" cy="18936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1"/>
          <a:stretch/>
        </p:blipFill>
        <p:spPr>
          <a:xfrm>
            <a:off x="9366034" y="535320"/>
            <a:ext cx="2772000" cy="18677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2"/>
          <a:stretch/>
        </p:blipFill>
        <p:spPr>
          <a:xfrm>
            <a:off x="6504694" y="2540962"/>
            <a:ext cx="2772000" cy="18831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0"/>
          <a:stretch/>
        </p:blipFill>
        <p:spPr>
          <a:xfrm>
            <a:off x="9366034" y="2496703"/>
            <a:ext cx="2772000" cy="19139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ПОМЕЩЕНИЕ,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53051" y="633804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2"/>
          <a:srcRect t="14768"/>
          <a:stretch/>
        </p:blipFill>
        <p:spPr bwMode="auto">
          <a:xfrm>
            <a:off x="4104390" y="1215854"/>
            <a:ext cx="4148854" cy="312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 descr="C:\Users\otd526_2\Desktop\Корпус\image-16-02-23-10-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1283" y="1024024"/>
            <a:ext cx="2340000" cy="1755000"/>
          </a:xfrm>
          <a:prstGeom prst="rect">
            <a:avLst/>
          </a:prstGeom>
          <a:noFill/>
        </p:spPr>
      </p:pic>
      <p:pic>
        <p:nvPicPr>
          <p:cNvPr id="26" name="Picture 5" descr="C:\Users\otd526_2\Desktop\Новая папка\image-16-02-23-10-08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13255" y="1024023"/>
            <a:ext cx="2340000" cy="1755000"/>
          </a:xfrm>
          <a:prstGeom prst="rect">
            <a:avLst/>
          </a:prstGeom>
          <a:noFill/>
        </p:spPr>
      </p:pic>
      <p:pic>
        <p:nvPicPr>
          <p:cNvPr id="27" name="Picture 4" descr="C:\Users\otd526_2\Desktop\Новая папка\image-16-02-23-10-08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13255" y="2865784"/>
            <a:ext cx="2340000" cy="1755000"/>
          </a:xfrm>
          <a:prstGeom prst="rect">
            <a:avLst/>
          </a:prstGeom>
          <a:noFill/>
        </p:spPr>
      </p:pic>
      <p:cxnSp>
        <p:nvCxnSpPr>
          <p:cNvPr id="28" name="Прямая со стрелкой 27"/>
          <p:cNvCxnSpPr>
            <a:stCxn id="24" idx="3"/>
          </p:cNvCxnSpPr>
          <p:nvPr/>
        </p:nvCxnSpPr>
        <p:spPr>
          <a:xfrm>
            <a:off x="3351283" y="1901524"/>
            <a:ext cx="1900207" cy="1245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3" idx="3"/>
          </p:cNvCxnSpPr>
          <p:nvPr/>
        </p:nvCxnSpPr>
        <p:spPr>
          <a:xfrm flipV="1">
            <a:off x="3339163" y="3216550"/>
            <a:ext cx="1874490" cy="526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6" idx="1"/>
          </p:cNvCxnSpPr>
          <p:nvPr/>
        </p:nvCxnSpPr>
        <p:spPr>
          <a:xfrm flipH="1">
            <a:off x="5358697" y="1901523"/>
            <a:ext cx="3554558" cy="1251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7" idx="1"/>
          </p:cNvCxnSpPr>
          <p:nvPr/>
        </p:nvCxnSpPr>
        <p:spPr>
          <a:xfrm flipH="1" flipV="1">
            <a:off x="5428064" y="3185018"/>
            <a:ext cx="3485191" cy="558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345563" y="3267000"/>
            <a:ext cx="1943764" cy="1634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5434372" y="3235472"/>
            <a:ext cx="3478883" cy="1548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63" y="2865784"/>
            <a:ext cx="2340000" cy="175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0" y="4707544"/>
            <a:ext cx="2340000" cy="175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255" y="4707544"/>
            <a:ext cx="2340000" cy="175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61" y="4707544"/>
            <a:ext cx="2340000" cy="175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64" y="4707544"/>
            <a:ext cx="2340000" cy="1755000"/>
          </a:xfrm>
          <a:prstGeom prst="rect">
            <a:avLst/>
          </a:prstGeom>
        </p:spPr>
      </p:pic>
      <p:cxnSp>
        <p:nvCxnSpPr>
          <p:cNvPr id="42" name="Прямая со стрелкой 41"/>
          <p:cNvCxnSpPr>
            <a:stCxn id="7" idx="0"/>
          </p:cNvCxnSpPr>
          <p:nvPr/>
        </p:nvCxnSpPr>
        <p:spPr>
          <a:xfrm flipV="1">
            <a:off x="4770761" y="3341028"/>
            <a:ext cx="503812" cy="13665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9" idx="0"/>
          </p:cNvCxnSpPr>
          <p:nvPr/>
        </p:nvCxnSpPr>
        <p:spPr>
          <a:xfrm flipH="1" flipV="1">
            <a:off x="5350247" y="3301841"/>
            <a:ext cx="2121617" cy="14057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8487" y="1166955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/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ПОМЕЩЕНИЕ,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2991" y="1512266"/>
            <a:ext cx="4289611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dirty="0" smtClean="0"/>
              <a:t>Характеристики здания:</a:t>
            </a:r>
            <a:endParaRPr lang="ru-RU" sz="1600" dirty="0"/>
          </a:p>
          <a:p>
            <a:r>
              <a:rPr lang="ru-RU" sz="1600" dirty="0" smtClean="0"/>
              <a:t>Построено</a:t>
            </a:r>
            <a:r>
              <a:rPr lang="ru-RU" sz="1600" b="0" dirty="0" smtClean="0"/>
              <a:t> в 1930 году</a:t>
            </a:r>
            <a:endParaRPr lang="ru-RU" sz="1600" b="0" dirty="0"/>
          </a:p>
          <a:p>
            <a:r>
              <a:rPr lang="ru-RU" sz="1600" dirty="0"/>
              <a:t>Перекрытия</a:t>
            </a:r>
            <a:r>
              <a:rPr lang="ru-RU" sz="1600" dirty="0" smtClean="0"/>
              <a:t>: </a:t>
            </a:r>
            <a:r>
              <a:rPr lang="ru-RU" sz="1600" b="0" dirty="0" smtClean="0"/>
              <a:t>железобетонные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dirty="0"/>
              <a:t>Каркас</a:t>
            </a:r>
            <a:r>
              <a:rPr lang="ru-RU" sz="1600" dirty="0" smtClean="0"/>
              <a:t>: </a:t>
            </a:r>
            <a:r>
              <a:rPr lang="ru-RU" sz="1600" b="0" dirty="0" smtClean="0"/>
              <a:t>кирпич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dirty="0"/>
              <a:t>Стены</a:t>
            </a:r>
            <a:r>
              <a:rPr lang="ru-RU" sz="1600" dirty="0" smtClean="0"/>
              <a:t>: </a:t>
            </a:r>
            <a:r>
              <a:rPr lang="ru-RU" sz="1600" b="0" dirty="0" smtClean="0"/>
              <a:t>кирпич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dirty="0"/>
              <a:t>Фундамент</a:t>
            </a:r>
            <a:r>
              <a:rPr lang="ru-RU" sz="1600" dirty="0" smtClean="0"/>
              <a:t>: </a:t>
            </a:r>
            <a:r>
              <a:rPr lang="ru-RU" sz="1600" b="0" dirty="0" smtClean="0"/>
              <a:t>фундаментные блоки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dirty="0" smtClean="0"/>
              <a:t>Этажей </a:t>
            </a:r>
            <a:r>
              <a:rPr lang="ru-RU" sz="1600" dirty="0"/>
              <a:t>всего: </a:t>
            </a:r>
            <a:r>
              <a:rPr lang="ru-RU" sz="1600" b="0" dirty="0" smtClean="0"/>
              <a:t>3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dirty="0"/>
              <a:t>Высота потолков:</a:t>
            </a:r>
            <a:r>
              <a:rPr lang="ru-RU" sz="1600" b="0" dirty="0"/>
              <a:t> </a:t>
            </a:r>
            <a:r>
              <a:rPr lang="ru-RU" sz="1600" b="0" dirty="0" smtClean="0"/>
              <a:t>400 </a:t>
            </a:r>
            <a:r>
              <a:rPr lang="ru-RU" sz="1600" b="0" dirty="0"/>
              <a:t>см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5" t="31014" r="37383" b="28001"/>
          <a:stretch/>
        </p:blipFill>
        <p:spPr>
          <a:xfrm>
            <a:off x="858487" y="1628258"/>
            <a:ext cx="5153298" cy="4544469"/>
          </a:xfrm>
          <a:prstGeom prst="rect">
            <a:avLst/>
          </a:prstGeom>
        </p:spPr>
      </p:pic>
      <p:cxnSp>
        <p:nvCxnSpPr>
          <p:cNvPr id="19" name="Соединительная линия уступом 18"/>
          <p:cNvCxnSpPr/>
          <p:nvPr/>
        </p:nvCxnSpPr>
        <p:spPr>
          <a:xfrm rot="5400000" flipH="1" flipV="1">
            <a:off x="2346512" y="4941795"/>
            <a:ext cx="13447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568389" y="3252709"/>
            <a:ext cx="531996" cy="1334897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012141" y="3617259"/>
            <a:ext cx="134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086938" y="3266157"/>
            <a:ext cx="286859" cy="352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20" y="3630706"/>
            <a:ext cx="3389361" cy="2542021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>
            <a:off x="7819815" y="5269225"/>
            <a:ext cx="282388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255039" y="5269227"/>
            <a:ext cx="564776" cy="847163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80591" y="4598895"/>
            <a:ext cx="418062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Вход в помещение </a:t>
            </a:r>
            <a:r>
              <a:rPr lang="ru-RU" dirty="0" smtClean="0">
                <a:solidFill>
                  <a:srgbClr val="FF0000"/>
                </a:solidFill>
              </a:rPr>
              <a:t>только через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территорию СГЮА.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95101" y="5494144"/>
            <a:ext cx="24133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Вход в помещение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за углом здания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33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240</Words>
  <Application>Microsoft Office PowerPoint</Application>
  <PresentationFormat>Широкоэкранный</PresentationFormat>
  <Paragraphs>40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227</cp:revision>
  <cp:lastPrinted>2022-07-20T11:40:50Z</cp:lastPrinted>
  <dcterms:created xsi:type="dcterms:W3CDTF">2022-02-08T13:24:30Z</dcterms:created>
  <dcterms:modified xsi:type="dcterms:W3CDTF">2024-08-27T08:14:38Z</dcterms:modified>
</cp:coreProperties>
</file>