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14B6E-4F11-4CAD-830A-F868D45470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9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jpeg"/><Relationship Id="rId7" Type="http://schemas.openxmlformats.org/officeDocument/2006/relationships/image" Target="../media/image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6772" y="1021196"/>
            <a:ext cx="5782702" cy="61247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вн. тер. г. поселение Вороновское,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кв-л 400, з/у 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база отдыха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153 600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50:27:0030254:217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9 181,3 кв. м. (кол-во объектов – 18,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т. ч. здания – 18)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удовлетворительное, территория ухоженная, некоторые здания требуют ремонта, целесообразен снос бассейна. Инженерное обеспечение: электричество, водоснабжение (артскважина), водоотведение (очистные сооружения), отопление (газовая котельная).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765 368 </a:t>
            </a:r>
            <a:r>
              <a:rPr lang="ru-RU" sz="1400" b="0" dirty="0" smtClean="0">
                <a:solidFill>
                  <a:srgbClr val="002060"/>
                </a:solidFill>
              </a:rPr>
              <a:t>280,02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– </a:t>
            </a:r>
            <a:r>
              <a:rPr lang="ru-RU" sz="1400" b="0" dirty="0" smtClean="0">
                <a:solidFill>
                  <a:srgbClr val="002060"/>
                </a:solidFill>
              </a:rPr>
              <a:t>2024 год 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etpgpb.ru 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en-US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Контактное лицо – 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Викторовна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70" y="535320"/>
            <a:ext cx="2751339" cy="1830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123" y="535320"/>
            <a:ext cx="2777160" cy="184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>
          <a:xfrm>
            <a:off x="6521749" y="2481623"/>
            <a:ext cx="2745654" cy="187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9390962" y="2487783"/>
            <a:ext cx="2737482" cy="18656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1995"/>
            <a:ext cx="2699628" cy="17991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15" y="4669317"/>
            <a:ext cx="2745955" cy="1831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41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877" y="1122469"/>
            <a:ext cx="3966438" cy="3687923"/>
          </a:xfrm>
          <a:prstGeom prst="rect">
            <a:avLst/>
          </a:prstGeom>
          <a:noFill/>
        </p:spPr>
      </p:pic>
      <p:pic>
        <p:nvPicPr>
          <p:cNvPr id="42" name="Picture 3" descr="C:\Users\otd526_2\AppData\Local\Temp\Rar$DIa0.717\стол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64" y="991261"/>
            <a:ext cx="1798140" cy="1348605"/>
          </a:xfrm>
          <a:prstGeom prst="rect">
            <a:avLst/>
          </a:prstGeom>
          <a:noFill/>
        </p:spPr>
      </p:pic>
      <p:cxnSp>
        <p:nvCxnSpPr>
          <p:cNvPr id="43" name="Прямая со стрелкой 42"/>
          <p:cNvCxnSpPr>
            <a:stCxn id="42" idx="3"/>
          </p:cNvCxnSpPr>
          <p:nvPr/>
        </p:nvCxnSpPr>
        <p:spPr>
          <a:xfrm>
            <a:off x="3014704" y="1665564"/>
            <a:ext cx="2910862" cy="1582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Picture 3" descr="C:\Users\otd526_2\Desktop\Салют\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473" y="2789069"/>
            <a:ext cx="1786231" cy="1339673"/>
          </a:xfrm>
          <a:prstGeom prst="rect">
            <a:avLst/>
          </a:prstGeom>
          <a:noFill/>
        </p:spPr>
      </p:pic>
      <p:cxnSp>
        <p:nvCxnSpPr>
          <p:cNvPr id="45" name="Прямая со стрелкой 44"/>
          <p:cNvCxnSpPr>
            <a:stCxn id="44" idx="3"/>
          </p:cNvCxnSpPr>
          <p:nvPr/>
        </p:nvCxnSpPr>
        <p:spPr>
          <a:xfrm flipV="1">
            <a:off x="3014704" y="3268430"/>
            <a:ext cx="1842208" cy="190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014704" y="3354155"/>
            <a:ext cx="1994608" cy="1719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6" descr="C:\Users\otd526_2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4958275"/>
            <a:ext cx="1737283" cy="1096769"/>
          </a:xfrm>
          <a:prstGeom prst="rect">
            <a:avLst/>
          </a:prstGeom>
          <a:noFill/>
        </p:spPr>
      </p:pic>
      <p:cxnSp>
        <p:nvCxnSpPr>
          <p:cNvPr id="48" name="Прямая со стрелкой 47"/>
          <p:cNvCxnSpPr>
            <a:stCxn id="49" idx="0"/>
          </p:cNvCxnSpPr>
          <p:nvPr/>
        </p:nvCxnSpPr>
        <p:spPr>
          <a:xfrm flipV="1">
            <a:off x="3948862" y="3439881"/>
            <a:ext cx="1136650" cy="1514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7" descr="C:\Users\otd526_2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8612" y="4954354"/>
            <a:ext cx="1460500" cy="1095375"/>
          </a:xfrm>
          <a:prstGeom prst="rect">
            <a:avLst/>
          </a:prstGeom>
          <a:noFill/>
        </p:spPr>
      </p:pic>
      <p:cxnSp>
        <p:nvCxnSpPr>
          <p:cNvPr id="50" name="Прямая со стрелкой 49"/>
          <p:cNvCxnSpPr>
            <a:stCxn id="47" idx="0"/>
          </p:cNvCxnSpPr>
          <p:nvPr/>
        </p:nvCxnSpPr>
        <p:spPr>
          <a:xfrm flipH="1" flipV="1">
            <a:off x="5266488" y="3582754"/>
            <a:ext cx="505522" cy="1375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8" descr="C:\Users\otd526_2\Desktop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409" y="4958269"/>
            <a:ext cx="1674665" cy="1091459"/>
          </a:xfrm>
          <a:prstGeom prst="rect">
            <a:avLst/>
          </a:prstGeom>
          <a:noFill/>
        </p:spPr>
      </p:pic>
      <p:pic>
        <p:nvPicPr>
          <p:cNvPr id="52" name="Picture 2" descr="C:\Users\otd526_2\Desktop\Новая папка\7-4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4833" y="4694457"/>
            <a:ext cx="1871568" cy="1403096"/>
          </a:xfrm>
          <a:prstGeom prst="rect">
            <a:avLst/>
          </a:prstGeom>
          <a:noFill/>
        </p:spPr>
      </p:pic>
      <p:pic>
        <p:nvPicPr>
          <p:cNvPr id="53" name="Picture 3" descr="C:\Users\otd526_2\Desktop\Новая папка\3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059" y="4694456"/>
            <a:ext cx="1786231" cy="1339120"/>
          </a:xfrm>
          <a:prstGeom prst="rect">
            <a:avLst/>
          </a:prstGeom>
          <a:noFill/>
        </p:spPr>
      </p:pic>
      <p:cxnSp>
        <p:nvCxnSpPr>
          <p:cNvPr id="55" name="Прямая со стрелкой 54"/>
          <p:cNvCxnSpPr>
            <a:stCxn id="51" idx="0"/>
          </p:cNvCxnSpPr>
          <p:nvPr/>
        </p:nvCxnSpPr>
        <p:spPr>
          <a:xfrm flipH="1" flipV="1">
            <a:off x="5533188" y="3687529"/>
            <a:ext cx="2109554" cy="1270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5742739" y="3601805"/>
            <a:ext cx="2919241" cy="144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0" idx="1"/>
          </p:cNvCxnSpPr>
          <p:nvPr/>
        </p:nvCxnSpPr>
        <p:spPr>
          <a:xfrm flipH="1">
            <a:off x="6293224" y="3547128"/>
            <a:ext cx="2351768" cy="90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8" name="Picture 8" descr="C:\Users\otd526_2\Desktop\18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1941" y="881784"/>
            <a:ext cx="1904459" cy="1427754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>
            <a:stCxn id="58" idx="1"/>
          </p:cNvCxnSpPr>
          <p:nvPr/>
        </p:nvCxnSpPr>
        <p:spPr>
          <a:xfrm flipH="1">
            <a:off x="5542712" y="1595661"/>
            <a:ext cx="3069229" cy="1863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0" name="Picture 2" descr="C:\Users\otd526_2\Desktop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4992" y="2835135"/>
            <a:ext cx="1886320" cy="1423986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00700" y="2292822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Столовая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691,6 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59796" y="419017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638,7 кв. м.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67635" y="604441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630,8 кв. м.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786696" y="6039051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3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658,9 кв. м.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0993" y="60336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4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1 532,3 кв. м.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16171" y="605423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6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1 496,38 кв. м.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59450" y="4190176"/>
            <a:ext cx="2346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очистных сооружений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44,8 кв. м.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40154" y="232611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Складской корпус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300,3 кв. м.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494742" y="60670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5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1 525,3 кв. м.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5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37" y="1049643"/>
            <a:ext cx="3966438" cy="3687923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25" idx="3"/>
          </p:cNvCxnSpPr>
          <p:nvPr/>
        </p:nvCxnSpPr>
        <p:spPr>
          <a:xfrm flipV="1">
            <a:off x="2663444" y="1490630"/>
            <a:ext cx="2446078" cy="21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8" idx="3"/>
          </p:cNvCxnSpPr>
          <p:nvPr/>
        </p:nvCxnSpPr>
        <p:spPr>
          <a:xfrm flipV="1">
            <a:off x="2684496" y="2291423"/>
            <a:ext cx="2950204" cy="1235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63444" y="2909857"/>
            <a:ext cx="3627178" cy="2273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4" idx="0"/>
          </p:cNvCxnSpPr>
          <p:nvPr/>
        </p:nvCxnSpPr>
        <p:spPr>
          <a:xfrm flipV="1">
            <a:off x="4061352" y="2967258"/>
            <a:ext cx="1927665" cy="1887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3" idx="0"/>
          </p:cNvCxnSpPr>
          <p:nvPr/>
        </p:nvCxnSpPr>
        <p:spPr>
          <a:xfrm flipV="1">
            <a:off x="6045647" y="3486411"/>
            <a:ext cx="311161" cy="1401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2" idx="0"/>
          </p:cNvCxnSpPr>
          <p:nvPr/>
        </p:nvCxnSpPr>
        <p:spPr>
          <a:xfrm flipH="1" flipV="1">
            <a:off x="6185852" y="3147979"/>
            <a:ext cx="1804016" cy="1745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242999" y="3024156"/>
            <a:ext cx="2891508" cy="204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9" idx="1"/>
          </p:cNvCxnSpPr>
          <p:nvPr/>
        </p:nvCxnSpPr>
        <p:spPr>
          <a:xfrm flipH="1" flipV="1">
            <a:off x="5509575" y="2233582"/>
            <a:ext cx="3591121" cy="1336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" descr="C:\Users\otd526_2\Desktop\10-15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39" y="1011840"/>
            <a:ext cx="1847605" cy="1386467"/>
          </a:xfrm>
          <a:prstGeom prst="rect">
            <a:avLst/>
          </a:prstGeom>
          <a:noFill/>
        </p:spPr>
      </p:pic>
      <p:pic>
        <p:nvPicPr>
          <p:cNvPr id="26" name="Picture 4" descr="C:\Users\otd526_2\Desktop\Новая папка\10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181" y="1011198"/>
            <a:ext cx="2023840" cy="137904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 flipV="1">
            <a:off x="5109522" y="1347752"/>
            <a:ext cx="3988659" cy="35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5" descr="C:\Users\otd526_2\Desktop\8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444" y="2819006"/>
            <a:ext cx="1885052" cy="1416087"/>
          </a:xfrm>
          <a:prstGeom prst="rect">
            <a:avLst/>
          </a:prstGeom>
          <a:noFill/>
        </p:spPr>
      </p:pic>
      <p:pic>
        <p:nvPicPr>
          <p:cNvPr id="29" name="Picture 6" descr="C:\Users\otd526_2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0696" y="2874266"/>
            <a:ext cx="2021325" cy="1391302"/>
          </a:xfrm>
          <a:prstGeom prst="rect">
            <a:avLst/>
          </a:prstGeom>
          <a:noFill/>
        </p:spPr>
      </p:pic>
      <p:pic>
        <p:nvPicPr>
          <p:cNvPr id="30" name="Picture 7" descr="C:\Users\otd526_2\Desktop\19 и 11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938" y="4737566"/>
            <a:ext cx="1832113" cy="1441510"/>
          </a:xfrm>
          <a:prstGeom prst="rect">
            <a:avLst/>
          </a:prstGeom>
          <a:noFill/>
        </p:spPr>
      </p:pic>
      <p:pic>
        <p:nvPicPr>
          <p:cNvPr id="31" name="Picture 2" descr="C:\Users\otd526_2\Desktop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34507" y="4737566"/>
            <a:ext cx="2026041" cy="1628141"/>
          </a:xfrm>
          <a:prstGeom prst="rect">
            <a:avLst/>
          </a:prstGeom>
          <a:noFill/>
        </p:spPr>
      </p:pic>
      <p:pic>
        <p:nvPicPr>
          <p:cNvPr id="32" name="Picture 3" descr="C:\Users\otd526_2\Desktop\16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5412" y="4893450"/>
            <a:ext cx="1608912" cy="1206684"/>
          </a:xfrm>
          <a:prstGeom prst="rect">
            <a:avLst/>
          </a:prstGeom>
          <a:noFill/>
        </p:spPr>
      </p:pic>
      <p:pic>
        <p:nvPicPr>
          <p:cNvPr id="33" name="Picture 4" descr="C:\Users\otd526_2\Desktop\13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6861" y="4887456"/>
            <a:ext cx="1617572" cy="1212678"/>
          </a:xfrm>
          <a:prstGeom prst="rect">
            <a:avLst/>
          </a:prstGeom>
          <a:noFill/>
        </p:spPr>
      </p:pic>
      <p:pic>
        <p:nvPicPr>
          <p:cNvPr id="34" name="Picture 5" descr="C:\Users\otd526_2\Desktop\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53634" y="4854493"/>
            <a:ext cx="1615436" cy="1207656"/>
          </a:xfrm>
          <a:prstGeom prst="rect">
            <a:avLst/>
          </a:prstGeom>
          <a:noFill/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841869" y="606539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 типа «Модуль»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220,2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81328" y="6319716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насосной станции 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13 кв. м.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43755" y="4205651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Сборно-разборный Бассейн «Освод-1»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341,7 кв. м.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66683" y="2357124"/>
            <a:ext cx="33597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24,2 кв. м.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7418" y="6057219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газовой котельной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311,6 кв. м.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99995" y="4217533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Бассейн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414,9 кв. м.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10201" y="2340276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Артезианская скважина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11,4 кв. м.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7653" y="6127838"/>
            <a:ext cx="25806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Артскважина насосной станции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304,6 кв. м.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833921" y="6065009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43,2 кв. м.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pic>
        <p:nvPicPr>
          <p:cNvPr id="15" name="Picture 4" descr="C:\Users\otd526_2\AppData\Local\Temp\Rar$DIa0.716\5 корпус хол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579" y="3998760"/>
            <a:ext cx="3593007" cy="2513087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7B0704-5BDF-44B9-8EC0-4DBCF4A7A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7" y="1172296"/>
            <a:ext cx="3470159" cy="2602620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2AE380-ECE8-4749-9ABF-289A40954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357" y="1100732"/>
            <a:ext cx="3617229" cy="2712919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758" t="4064" r="2527" b="3795"/>
          <a:stretch/>
        </p:blipFill>
        <p:spPr>
          <a:xfrm>
            <a:off x="4240696" y="1119221"/>
            <a:ext cx="3604591" cy="27166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357847-CDE7-466D-B0E3-26A8130FB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7" y="3998760"/>
            <a:ext cx="3387118" cy="2540338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9728" t="11086" r="41722" b="42076"/>
          <a:stretch/>
        </p:blipFill>
        <p:spPr>
          <a:xfrm>
            <a:off x="4255084" y="3955187"/>
            <a:ext cx="3576951" cy="25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pic>
        <p:nvPicPr>
          <p:cNvPr id="3075" name="Picture 3" descr="C:\Users\otd526_2\AppData\Local\Temp\Rar$DIa0.186\холл 5 корпу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831" y="1156628"/>
            <a:ext cx="3409319" cy="2609976"/>
          </a:xfrm>
          <a:prstGeom prst="rect">
            <a:avLst/>
          </a:prstGeom>
          <a:noFill/>
        </p:spPr>
      </p:pic>
      <p:pic>
        <p:nvPicPr>
          <p:cNvPr id="3076" name="Picture 4" descr="C:\Users\otd526_2\AppData\Local\Temp\Rar$DIa0.521\холл 6 корпуса 1 эта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76" y="1126350"/>
            <a:ext cx="3560711" cy="2603920"/>
          </a:xfrm>
          <a:prstGeom prst="rect">
            <a:avLst/>
          </a:prstGeom>
          <a:noFill/>
        </p:spPr>
      </p:pic>
      <p:pic>
        <p:nvPicPr>
          <p:cNvPr id="3077" name="Picture 5" descr="C:\Users\otd526_2\AppData\Local\Temp\Rar$DIa0.945\холл 6 корпуса 2 эта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007" y="4142053"/>
            <a:ext cx="3421432" cy="2531252"/>
          </a:xfrm>
          <a:prstGeom prst="rect">
            <a:avLst/>
          </a:prstGeom>
          <a:noFill/>
        </p:spPr>
      </p:pic>
      <p:pic>
        <p:nvPicPr>
          <p:cNvPr id="3078" name="Picture 6" descr="C:\Users\otd526_2\AppData\Local\Temp\Rar$DIa0.069\номера 4 корпус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2536" y="4142052"/>
            <a:ext cx="3391152" cy="2543364"/>
          </a:xfrm>
          <a:prstGeom prst="rect">
            <a:avLst/>
          </a:prstGeom>
          <a:noFill/>
        </p:spPr>
      </p:pic>
      <p:pic>
        <p:nvPicPr>
          <p:cNvPr id="3079" name="Picture 7" descr="C:\Users\otd526_2\AppData\Local\Temp\Rar$DIa0.611\номера 4 корпуса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8858" y="4160218"/>
            <a:ext cx="3508228" cy="2491893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pic>
        <p:nvPicPr>
          <p:cNvPr id="15" name="Picture 6" descr="C:\Users\otd526_2\AppData\Local\Temp\Rar$DIa0.310\6 корпус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007" y="1162683"/>
            <a:ext cx="3463820" cy="2567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1017"/>
            <a:ext cx="10717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</a:t>
            </a:r>
            <a:r>
              <a:rPr lang="ru-RU" sz="1400" dirty="0" smtClean="0">
                <a:solidFill>
                  <a:srgbClr val="002060"/>
                </a:solidFill>
              </a:rPr>
              <a:t>»: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088" y="1859753"/>
            <a:ext cx="31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Окружение актива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4" y="2663607"/>
            <a:ext cx="5851635" cy="3889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8125" y="3249535"/>
            <a:ext cx="2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еревня </a:t>
            </a:r>
            <a:r>
              <a:rPr lang="ru-RU" sz="1400" dirty="0" err="1" smtClean="0"/>
              <a:t>Безобразово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 rot="17417767">
            <a:off x="10621505" y="5244786"/>
            <a:ext cx="167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Калужское шоссе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7063" y="3171421"/>
            <a:ext cx="2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База отдыха «Салют»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88317" y="5909298"/>
            <a:ext cx="1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село Вороново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61941" y="4014272"/>
            <a:ext cx="149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Металлург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4013" y="4420684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err="1" smtClean="0"/>
              <a:t>Вороновское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09787" y="4993846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Лира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4501" y="5799231"/>
            <a:ext cx="187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садовое товарищество Дубки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4195" y="5443409"/>
            <a:ext cx="1500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</a:t>
            </a:r>
            <a:r>
              <a:rPr lang="ru-RU" sz="1200" dirty="0" smtClean="0"/>
              <a:t>еревня Юрьевка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465574" y="4544154"/>
            <a:ext cx="113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Вороново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03207" y="3731972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Василек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28115" y="4159470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Культура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601860" y="3543353"/>
            <a:ext cx="128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Родничок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29805" y="4455180"/>
            <a:ext cx="126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Заречье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29294" y="5354716"/>
            <a:ext cx="126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Елочка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7404" y="5082820"/>
            <a:ext cx="20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коттеджный посёлок Лесные Ключи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3353" y="3881844"/>
            <a:ext cx="128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Космос</a:t>
            </a:r>
            <a:endParaRPr lang="ru-RU" sz="12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982" y="2616089"/>
            <a:ext cx="5714999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200" b="0" dirty="0">
                <a:solidFill>
                  <a:srgbClr val="002060"/>
                </a:solidFill>
              </a:rPr>
              <a:t>50:27:0030254:217 	- Земельный участок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77:22:0000000:3764	- Здание (Столовая)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50:27:0000000:11016	- Здание (Спальный корпус № 1)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50:27:0000000:11017	- Здание (Спальный корпус № 2)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77:22:0000000:3766	- Здание (Спальный корпус № 3)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50:27:0000000:11019	- Здание (Спальный корпус № 4)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50:27:0000000:7348	- Здание (Спальный корпус № 5)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50:27:0000000:12351	- Здание (Спальный корпус № 6)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77:22:0000000:2666	- Здание (Бассейн)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77:22:0000000:2620	- Здание (Сборно-разборный бассейн «Освод-1»)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77:22:0000000:3765	- Здание (Артезианская скважина)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50:27:0000000:11013	- Здание (Артскважина с насосной станцией 1 подъема)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50:27:0000000:11020	- Здание (Насосной станции 1 подъема)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50:27:0000000:7306	- Здание (Газовая котельная)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50:27:0000000:11018	- Здание (Трансформаторная подстанция № 1)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50:27:0000000:11015	- Здание (Трансформаторная подстанция № 2)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77:22:0000000:2336	- Здание (Склад типа «Модуль»)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50:27:0000000:11012	- Здание (Очистные сооружения)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50:27:0000000:11010	- Здание (Складской корпус)</a:t>
            </a:r>
          </a:p>
        </p:txBody>
      </p:sp>
    </p:spTree>
    <p:extLst>
      <p:ext uri="{BB962C8B-B14F-4D97-AF65-F5344CB8AC3E}">
        <p14:creationId xmlns:p14="http://schemas.microsoft.com/office/powerpoint/2010/main" val="27269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20843" r="22065" b="-20843"/>
          <a:stretch/>
        </p:blipFill>
        <p:spPr>
          <a:xfrm>
            <a:off x="1680099" y="1448824"/>
            <a:ext cx="9306525" cy="657532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4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64" y="1422949"/>
            <a:ext cx="8711245" cy="526025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1"/>
          <p:cNvSpPr txBox="1">
            <a:spLocks/>
          </p:cNvSpPr>
          <p:nvPr/>
        </p:nvSpPr>
        <p:spPr bwMode="auto">
          <a:xfrm>
            <a:off x="1472736" y="707231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имущество (движимое)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uprum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330" y="1181870"/>
            <a:ext cx="113836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 спортинвентаря;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хлораторная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овощехранилище; клуб; забор металлический с воротами; пожарно-хозяйств. водопровод, в том числе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водонакопитель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емкости 45м3 – 6 шт. и регулирующий клапан; дом техники; медицинский изолятор; уличные санузлы – 3 шт.; пристройка к столовой; медицинский пункт; благоустройство территории б/о салют; ограждение с воротами;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cептик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трансформатор сварочный; электронный пищевой котел; станок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нacтoльно-cверлильный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станок токарно-винторезный;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электрокотел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шт.; котел; компрессор 23ВФ-11/1 3СМ2У3; титан; компрессор 23ВФ4.7/1.3 СМ243с ДВ4/1.5; агрегат компрессорный AKE-L- 2CC3-H-C4H-1x1; насос Ах50-32-160е-сд 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4квт/3000; насос К150-125-250; насос К 150--125-250 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18,5 квт /1500об; насос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Grundfos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SEG 40/09/2/50B; вентилятор N8; холодильный агрегат МЕМЕ – 3 шт.; система видеодомофон; охранная сигнализация БО 'САЛЮТ'; коммутационный комплект; шкаф телеметрического контроля АКСОН ХЛ; регулятор давления; установка пожаротушения для защиты электрощитов и эл. шкаф; электронный корректор объема газа; счетчик газа; система тревожной сигнализации; установка автомат.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системы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учета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пожарная сигнализация /Салют/пульт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центробежный насос; выпрямитель сварочный Дуга-381м1 220в; шкаф холодильный R1520м – 2 шт.; шкаф холодильный ШХК07-07; радиотрансляционный узел; машина посудомоечная поточная ММУ-1000; шкаф жарочный ШЖЭП-3 – 2 шт.; бассейн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Эсприт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шт.; хлеборезка АХМ 300Т; кондиционер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Electrolux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EACS-09 HC№3; система холодоснабжения (овощехранилище БО 'Салют'); в/в кабель от ТП-716 до ТП-717 3х95=150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.(насосная) БО 'Салют"; распределительный пункт ВН/НН с трансформатором ТП-716 б/о Салют; распределительный пункт ВН/НН с трансформатором ТП-717 б/о Салют; пульт управления холодильными машинами БО 'Салют'; Котёл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«Факел-Г» в сборке с блоком газогорелочным Л1-Н, блоком управления и сигнализации БУС14, блоком управления и сигнализации КСУМ1, блоком контроля пламени БКП-ФД, вентилятором радиальным котловым В-Ц14-46-2-01ЛЕ8У2А – 6 шт., система контроля загазованности помещения котельной; подогреватель водо-водяной на рабочей воде – 6 шт.; грязевик; циркуляционный насос СО № 2 с двигателем АИР 180М2ЖУ2; циркуляционный насос СО № 4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Grundfos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насос исходной воды с эл. двигателем; циркуляционный насос ГВС № 1 с двигателем АИР160S-2ЖБ01У2; циркуляционный насос ГВС № 2 с двигателем АИР160S-2ЖБ01У2; циркуляционный насос ГВС №3 с двигателем АИР160S-2ЖБ01У2; фильтр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параллельноточный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Na-катионитный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шт.; тепловой пункт c баками аккумуляторами горячей воды V=1000 м3 х 2;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деаратор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(насос, 2 бака, вышка, трубы); система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дымоудоления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(короба) (в составе: три двигателя дымосос ВДН-8У - вентилятор дымососа № 1 ВДН 8-1000, вентилятор дымососа № 2 ВДН 8-1000, вентилятор дымососа № 3 ВДН 8 У2 ПР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995</Words>
  <Application>Microsoft Office PowerPoint</Application>
  <PresentationFormat>Широкоэкранный</PresentationFormat>
  <Paragraphs>128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Cuprum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Исполнительного директора по корпоративному управлению и имущественным вопросам А.С.Кузьминова  Об итогах работы в 2021 году</dc:title>
  <dc:creator>Воронцова Наталия Николаевна</dc:creator>
  <cp:lastModifiedBy>USER_079(otd526_1)</cp:lastModifiedBy>
  <cp:revision>231</cp:revision>
  <cp:lastPrinted>2022-07-20T11:40:50Z</cp:lastPrinted>
  <dcterms:created xsi:type="dcterms:W3CDTF">2022-02-08T13:24:30Z</dcterms:created>
  <dcterms:modified xsi:type="dcterms:W3CDTF">2024-08-27T08:32:33Z</dcterms:modified>
</cp:coreProperties>
</file>