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"/>
  </p:notesMasterIdLst>
  <p:sldIdLst>
    <p:sldId id="260" r:id="rId2"/>
    <p:sldId id="263" r:id="rId3"/>
    <p:sldId id="262" r:id="rId4"/>
  </p:sldIdLst>
  <p:sldSz cx="12192000" cy="6858000"/>
  <p:notesSz cx="6797675" cy="992822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40031"/>
    <a:srgbClr val="6E6E6E"/>
    <a:srgbClr val="E3E2E2"/>
    <a:srgbClr val="0974C1"/>
    <a:srgbClr val="0070C0"/>
    <a:srgbClr val="00206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040" autoAdjust="0"/>
    <p:restoredTop sz="96387" autoAdjust="0"/>
  </p:normalViewPr>
  <p:slideViewPr>
    <p:cSldViewPr snapToGrid="0">
      <p:cViewPr varScale="1">
        <p:scale>
          <a:sx n="71" d="100"/>
          <a:sy n="71" d="100"/>
        </p:scale>
        <p:origin x="60" y="16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8758A9E-D38E-418E-A5E4-32D4C76B4945}" type="datetimeFigureOut">
              <a:rPr lang="ru-RU" smtClean="0"/>
              <a:t>26.03.2024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77958"/>
            <a:ext cx="5438140" cy="390923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8714B6E-4F11-4CAD-830A-F868D454709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652357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A0F39D-23E3-4F7F-B212-7110F3E55D1D}" type="datetimeFigureOut">
              <a:rPr lang="ru-RU" smtClean="0"/>
              <a:t>26.03.2024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6A982F-4E9F-4911-989E-A3381F55F1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63812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A0F39D-23E3-4F7F-B212-7110F3E55D1D}" type="datetimeFigureOut">
              <a:rPr lang="ru-RU" smtClean="0"/>
              <a:t>26.03.2024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6A982F-4E9F-4911-989E-A3381F55F1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36131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A0F39D-23E3-4F7F-B212-7110F3E55D1D}" type="datetimeFigureOut">
              <a:rPr lang="ru-RU" smtClean="0"/>
              <a:t>26.03.2024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6A982F-4E9F-4911-989E-A3381F55F1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99766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A0F39D-23E3-4F7F-B212-7110F3E55D1D}" type="datetimeFigureOut">
              <a:rPr lang="ru-RU" smtClean="0"/>
              <a:t>26.03.2024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6A982F-4E9F-4911-989E-A3381F55F1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186989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A0F39D-23E3-4F7F-B212-7110F3E55D1D}" type="datetimeFigureOut">
              <a:rPr lang="ru-RU" smtClean="0"/>
              <a:t>26.03.2024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6A982F-4E9F-4911-989E-A3381F55F1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548118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A0F39D-23E3-4F7F-B212-7110F3E55D1D}" type="datetimeFigureOut">
              <a:rPr lang="ru-RU" smtClean="0"/>
              <a:t>26.03.2024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6A982F-4E9F-4911-989E-A3381F55F1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037999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A0F39D-23E3-4F7F-B212-7110F3E55D1D}" type="datetimeFigureOut">
              <a:rPr lang="ru-RU" smtClean="0"/>
              <a:t>26.03.2024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6A982F-4E9F-4911-989E-A3381F55F1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2983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A0F39D-23E3-4F7F-B212-7110F3E55D1D}" type="datetimeFigureOut">
              <a:rPr lang="ru-RU" smtClean="0"/>
              <a:t>26.03.2024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6A982F-4E9F-4911-989E-A3381F55F1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206775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A0F39D-23E3-4F7F-B212-7110F3E55D1D}" type="datetimeFigureOut">
              <a:rPr lang="ru-RU" smtClean="0"/>
              <a:t>26.03.2024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6A982F-4E9F-4911-989E-A3381F55F1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942898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A0F39D-23E3-4F7F-B212-7110F3E55D1D}" type="datetimeFigureOut">
              <a:rPr lang="ru-RU" smtClean="0"/>
              <a:t>26.03.2024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6A982F-4E9F-4911-989E-A3381F55F1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2188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A0F39D-23E3-4F7F-B212-7110F3E55D1D}" type="datetimeFigureOut">
              <a:rPr lang="ru-RU" smtClean="0"/>
              <a:t>26.03.2024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6A982F-4E9F-4911-989E-A3381F55F1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779621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A0F39D-23E3-4F7F-B212-7110F3E55D1D}" type="datetimeFigureOut">
              <a:rPr lang="ru-RU" smtClean="0"/>
              <a:t>26.03.2024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6A982F-4E9F-4911-989E-A3381F55F1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364162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4D77C4F0-4F36-C04F-A799-B750B4930C61}"/>
              </a:ext>
            </a:extLst>
          </p:cNvPr>
          <p:cNvSpPr/>
          <p:nvPr/>
        </p:nvSpPr>
        <p:spPr>
          <a:xfrm>
            <a:off x="2103879" y="170818"/>
            <a:ext cx="143199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Elektra Light Pro" panose="02000503030000020004" pitchFamily="2" charset="0"/>
              </a:rPr>
              <a:t>АО «НПЦАП»</a:t>
            </a:r>
            <a:endParaRPr lang="ru-RU" b="1" dirty="0">
              <a:solidFill>
                <a:schemeClr val="tx1">
                  <a:lumMod val="75000"/>
                  <a:lumOff val="25000"/>
                </a:schemeClr>
              </a:solidFill>
              <a:latin typeface="Elektra Light Pro" panose="02000503030000020004" pitchFamily="2" charset="0"/>
            </a:endParaRPr>
          </a:p>
        </p:txBody>
      </p:sp>
      <p:cxnSp>
        <p:nvCxnSpPr>
          <p:cNvPr id="4" name="Прямая соединительная линия 3">
            <a:extLst>
              <a:ext uri="{FF2B5EF4-FFF2-40B4-BE49-F238E27FC236}">
                <a16:creationId xmlns:a16="http://schemas.microsoft.com/office/drawing/2014/main" id="{D2620367-9668-C746-A2A1-4A188DD62E62}"/>
              </a:ext>
            </a:extLst>
          </p:cNvPr>
          <p:cNvCxnSpPr/>
          <p:nvPr/>
        </p:nvCxnSpPr>
        <p:spPr>
          <a:xfrm>
            <a:off x="2009764" y="121735"/>
            <a:ext cx="191" cy="827171"/>
          </a:xfrm>
          <a:prstGeom prst="line">
            <a:avLst/>
          </a:prstGeom>
          <a:ln w="6350">
            <a:solidFill>
              <a:schemeClr val="bg1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TextBox 11"/>
          <p:cNvSpPr txBox="1">
            <a:spLocks noChangeArrowheads="1"/>
          </p:cNvSpPr>
          <p:nvPr/>
        </p:nvSpPr>
        <p:spPr bwMode="auto">
          <a:xfrm>
            <a:off x="235703" y="1268944"/>
            <a:ext cx="6340992" cy="5478423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ru-RU"/>
            </a:defPPr>
            <a:lvl1pPr>
              <a:defRPr sz="1600" b="1">
                <a:solidFill>
                  <a:schemeClr val="tx1">
                    <a:lumMod val="75000"/>
                    <a:lumOff val="25000"/>
                  </a:schemeClr>
                </a:solidFill>
                <a:latin typeface="Elektra Light Pro" panose="02000503030000020004" pitchFamily="2" charset="0"/>
              </a:defRPr>
            </a:lvl1pPr>
          </a:lstStyle>
          <a:p>
            <a:r>
              <a:rPr lang="ru-RU" sz="1400" dirty="0">
                <a:solidFill>
                  <a:srgbClr val="002060"/>
                </a:solidFill>
              </a:rPr>
              <a:t>Расположение актива </a:t>
            </a:r>
            <a:r>
              <a:rPr lang="ru-RU" sz="1400" b="0" dirty="0">
                <a:solidFill>
                  <a:srgbClr val="002060"/>
                </a:solidFill>
              </a:rPr>
              <a:t>– Тверская область, г. о. ЗАТО Солнечный, </a:t>
            </a:r>
          </a:p>
          <a:p>
            <a:r>
              <a:rPr lang="ru-RU" sz="1400" b="0" dirty="0">
                <a:solidFill>
                  <a:srgbClr val="002060"/>
                </a:solidFill>
              </a:rPr>
              <a:t>П. Солнечный, ул. Новая, з/у 44</a:t>
            </a:r>
          </a:p>
          <a:p>
            <a:r>
              <a:rPr lang="ru-RU" sz="1400" dirty="0">
                <a:solidFill>
                  <a:srgbClr val="002060"/>
                </a:solidFill>
              </a:rPr>
              <a:t>Назначение актива </a:t>
            </a:r>
            <a:r>
              <a:rPr lang="ru-RU" sz="1400" b="0" dirty="0">
                <a:solidFill>
                  <a:srgbClr val="002060"/>
                </a:solidFill>
              </a:rPr>
              <a:t>– культурное развитие</a:t>
            </a:r>
            <a:endParaRPr lang="en-US" sz="1400" b="0" dirty="0">
              <a:solidFill>
                <a:srgbClr val="002060"/>
              </a:solidFill>
            </a:endParaRPr>
          </a:p>
          <a:p>
            <a:r>
              <a:rPr lang="ru-RU" sz="1400" dirty="0">
                <a:solidFill>
                  <a:srgbClr val="002060"/>
                </a:solidFill>
              </a:rPr>
              <a:t>Площадь земельных участков (ЗУ) – </a:t>
            </a:r>
            <a:r>
              <a:rPr lang="ru-RU" sz="1400" b="0" dirty="0">
                <a:solidFill>
                  <a:srgbClr val="002060"/>
                </a:solidFill>
              </a:rPr>
              <a:t>600 кв. м. (кол-во ЗУ – 1)</a:t>
            </a:r>
          </a:p>
          <a:p>
            <a:pPr marL="457200" lvl="2"/>
            <a:r>
              <a:rPr lang="ru-RU" sz="1400" b="1" dirty="0">
                <a:solidFill>
                  <a:srgbClr val="002060"/>
                </a:solidFill>
                <a:latin typeface="Elektra Light Pro" panose="02000503030000020004" pitchFamily="2" charset="0"/>
              </a:rPr>
              <a:t>кадастровые номера – </a:t>
            </a:r>
            <a:r>
              <a:rPr lang="ru-RU" sz="1400" dirty="0">
                <a:solidFill>
                  <a:srgbClr val="002060"/>
                </a:solidFill>
                <a:latin typeface="Elektra Light Pro" panose="02000503030000020004" pitchFamily="2" charset="0"/>
              </a:rPr>
              <a:t>69:50:0010901:18</a:t>
            </a:r>
          </a:p>
          <a:p>
            <a:r>
              <a:rPr lang="ru-RU" sz="1400" dirty="0">
                <a:solidFill>
                  <a:srgbClr val="002060"/>
                </a:solidFill>
              </a:rPr>
              <a:t>Площадь объектов (ОКС) – </a:t>
            </a:r>
            <a:r>
              <a:rPr lang="ru-RU" sz="1400" b="0" dirty="0">
                <a:solidFill>
                  <a:srgbClr val="002060"/>
                </a:solidFill>
              </a:rPr>
              <a:t>421,2 кв. м. (кол-во объектов – 1, </a:t>
            </a:r>
          </a:p>
          <a:p>
            <a:r>
              <a:rPr lang="ru-RU" sz="1400" b="0" dirty="0">
                <a:solidFill>
                  <a:srgbClr val="002060"/>
                </a:solidFill>
              </a:rPr>
              <a:t>в т. ч. здание – 1)</a:t>
            </a:r>
          </a:p>
          <a:p>
            <a:r>
              <a:rPr lang="ru-RU" sz="1400" dirty="0">
                <a:solidFill>
                  <a:srgbClr val="002060"/>
                </a:solidFill>
              </a:rPr>
              <a:t>Вид права – </a:t>
            </a:r>
            <a:r>
              <a:rPr lang="ru-RU" sz="1400" b="0" dirty="0">
                <a:solidFill>
                  <a:srgbClr val="002060"/>
                </a:solidFill>
              </a:rPr>
              <a:t>собственность</a:t>
            </a:r>
          </a:p>
          <a:p>
            <a:r>
              <a:rPr lang="ru-RU" sz="1400" dirty="0">
                <a:solidFill>
                  <a:srgbClr val="002060"/>
                </a:solidFill>
              </a:rPr>
              <a:t>Обременения – </a:t>
            </a:r>
            <a:r>
              <a:rPr lang="ru-RU" sz="1400" b="0" dirty="0">
                <a:solidFill>
                  <a:srgbClr val="002060"/>
                </a:solidFill>
              </a:rPr>
              <a:t>нет</a:t>
            </a:r>
          </a:p>
          <a:p>
            <a:endParaRPr lang="ru-RU" sz="1400" dirty="0">
              <a:solidFill>
                <a:srgbClr val="002060"/>
              </a:solidFill>
            </a:endParaRPr>
          </a:p>
          <a:p>
            <a:r>
              <a:rPr lang="ru-RU" sz="1400" dirty="0">
                <a:solidFill>
                  <a:srgbClr val="002060"/>
                </a:solidFill>
              </a:rPr>
              <a:t>Иная значимая информация –  </a:t>
            </a:r>
            <a:r>
              <a:rPr lang="ru-RU" sz="1400" b="0" dirty="0">
                <a:solidFill>
                  <a:srgbClr val="002060"/>
                </a:solidFill>
              </a:rPr>
              <a:t>техническое состояние неудовлетворительное, требуется капитальный ремонт. Инженерное обеспечение: скрытая электропроводка, центральное отопление (все коммуникации отключены, состояние неудовлетворительное).</a:t>
            </a:r>
          </a:p>
          <a:p>
            <a:endParaRPr lang="ru-RU" sz="1400" dirty="0">
              <a:solidFill>
                <a:srgbClr val="002060"/>
              </a:solidFill>
            </a:endParaRPr>
          </a:p>
          <a:p>
            <a:r>
              <a:rPr lang="ru-RU" sz="1400" dirty="0">
                <a:solidFill>
                  <a:srgbClr val="002060"/>
                </a:solidFill>
              </a:rPr>
              <a:t>Способ распоряжения – </a:t>
            </a:r>
            <a:r>
              <a:rPr lang="ru-RU" sz="1400" b="0" dirty="0">
                <a:solidFill>
                  <a:srgbClr val="002060"/>
                </a:solidFill>
              </a:rPr>
              <a:t>продажа</a:t>
            </a:r>
          </a:p>
          <a:p>
            <a:r>
              <a:rPr lang="ru-RU" sz="1400" dirty="0">
                <a:solidFill>
                  <a:srgbClr val="002060"/>
                </a:solidFill>
              </a:rPr>
              <a:t>Начальная стоимость реализации – </a:t>
            </a:r>
            <a:r>
              <a:rPr lang="ru-RU" sz="1400" b="0" dirty="0" smtClean="0">
                <a:solidFill>
                  <a:srgbClr val="002060"/>
                </a:solidFill>
              </a:rPr>
              <a:t>5 041 691,37 руб</a:t>
            </a:r>
            <a:r>
              <a:rPr lang="ru-RU" sz="1400" b="0" dirty="0">
                <a:solidFill>
                  <a:srgbClr val="002060"/>
                </a:solidFill>
              </a:rPr>
              <a:t>.</a:t>
            </a:r>
          </a:p>
          <a:p>
            <a:r>
              <a:rPr lang="ru-RU" sz="1400" dirty="0">
                <a:solidFill>
                  <a:srgbClr val="002060"/>
                </a:solidFill>
              </a:rPr>
              <a:t>Проведение торгов – </a:t>
            </a:r>
            <a:r>
              <a:rPr lang="en-US" sz="1400" b="0" dirty="0">
                <a:solidFill>
                  <a:srgbClr val="002060"/>
                </a:solidFill>
              </a:rPr>
              <a:t>II</a:t>
            </a:r>
            <a:r>
              <a:rPr lang="ru-RU" sz="1400" b="0" dirty="0">
                <a:solidFill>
                  <a:srgbClr val="002060"/>
                </a:solidFill>
              </a:rPr>
              <a:t> квартал 2024 года</a:t>
            </a:r>
          </a:p>
          <a:p>
            <a:r>
              <a:rPr lang="ru-RU" sz="1400" dirty="0">
                <a:solidFill>
                  <a:srgbClr val="002060"/>
                </a:solidFill>
              </a:rPr>
              <a:t>Извещение на электронной площадке – </a:t>
            </a:r>
            <a:r>
              <a:rPr lang="ru-RU" sz="1400" b="0" dirty="0">
                <a:solidFill>
                  <a:srgbClr val="002060"/>
                </a:solidFill>
              </a:rPr>
              <a:t>ЭТП ГПБ </a:t>
            </a:r>
            <a:r>
              <a:rPr lang="en-US" sz="1400" b="0" dirty="0">
                <a:solidFill>
                  <a:srgbClr val="002060"/>
                </a:solidFill>
              </a:rPr>
              <a:t>https://etpgpb.ru</a:t>
            </a:r>
            <a:endParaRPr lang="ru-RU" sz="1400" b="0" dirty="0">
              <a:solidFill>
                <a:srgbClr val="002060"/>
              </a:solidFill>
            </a:endParaRPr>
          </a:p>
          <a:p>
            <a:endParaRPr lang="ru-RU" sz="1400" dirty="0" smtClean="0">
              <a:solidFill>
                <a:srgbClr val="002060"/>
              </a:solidFill>
            </a:endParaRPr>
          </a:p>
          <a:p>
            <a:r>
              <a:rPr lang="ru-RU" sz="1400" dirty="0" smtClean="0">
                <a:solidFill>
                  <a:srgbClr val="002060"/>
                </a:solidFill>
              </a:rPr>
              <a:t>Контактные лица </a:t>
            </a:r>
            <a:r>
              <a:rPr lang="ru-RU" sz="1400" dirty="0">
                <a:solidFill>
                  <a:srgbClr val="002060"/>
                </a:solidFill>
              </a:rPr>
              <a:t>– </a:t>
            </a:r>
            <a:endParaRPr lang="ru-RU" sz="1400" dirty="0" smtClean="0">
              <a:solidFill>
                <a:srgbClr val="002060"/>
              </a:solidFill>
            </a:endParaRPr>
          </a:p>
          <a:p>
            <a:r>
              <a:rPr lang="ru-RU" sz="1400" b="0" dirty="0" smtClean="0">
                <a:solidFill>
                  <a:srgbClr val="002060"/>
                </a:solidFill>
              </a:rPr>
              <a:t>Гаращенко </a:t>
            </a:r>
            <a:r>
              <a:rPr lang="ru-RU" sz="1400" b="0" dirty="0">
                <a:solidFill>
                  <a:srgbClr val="002060"/>
                </a:solidFill>
              </a:rPr>
              <a:t>Андрей </a:t>
            </a:r>
            <a:r>
              <a:rPr lang="ru-RU" sz="1400" b="0" dirty="0" smtClean="0">
                <a:solidFill>
                  <a:srgbClr val="002060"/>
                </a:solidFill>
              </a:rPr>
              <a:t>Петрович </a:t>
            </a:r>
            <a:r>
              <a:rPr lang="ru-RU" sz="1400" dirty="0" smtClean="0">
                <a:solidFill>
                  <a:srgbClr val="002060"/>
                </a:solidFill>
              </a:rPr>
              <a:t>раб</a:t>
            </a:r>
            <a:r>
              <a:rPr lang="ru-RU" sz="1400" dirty="0">
                <a:solidFill>
                  <a:srgbClr val="002060"/>
                </a:solidFill>
              </a:rPr>
              <a:t>. телефон: </a:t>
            </a:r>
            <a:r>
              <a:rPr lang="ru-RU" sz="1400" b="0" dirty="0">
                <a:solidFill>
                  <a:srgbClr val="002060"/>
                </a:solidFill>
              </a:rPr>
              <a:t>+7 (48253) 44-961 </a:t>
            </a:r>
            <a:endParaRPr lang="ru-RU" sz="1400" b="0" dirty="0" smtClean="0">
              <a:solidFill>
                <a:srgbClr val="002060"/>
              </a:solidFill>
            </a:endParaRPr>
          </a:p>
          <a:p>
            <a:r>
              <a:rPr lang="ru-RU" sz="1400" dirty="0" smtClean="0">
                <a:solidFill>
                  <a:srgbClr val="002060"/>
                </a:solidFill>
              </a:rPr>
              <a:t>моб</a:t>
            </a:r>
            <a:r>
              <a:rPr lang="ru-RU" sz="1400" dirty="0">
                <a:solidFill>
                  <a:srgbClr val="002060"/>
                </a:solidFill>
              </a:rPr>
              <a:t>.</a:t>
            </a:r>
            <a:r>
              <a:rPr lang="ru-RU" sz="1400" b="0" dirty="0">
                <a:solidFill>
                  <a:srgbClr val="002060"/>
                </a:solidFill>
              </a:rPr>
              <a:t> +7 (910) 936-16-81</a:t>
            </a:r>
          </a:p>
          <a:p>
            <a:r>
              <a:rPr lang="ru-RU" sz="1400" b="0" dirty="0">
                <a:solidFill>
                  <a:srgbClr val="002060"/>
                </a:solidFill>
              </a:rPr>
              <a:t>Щеклеин Александр </a:t>
            </a:r>
            <a:r>
              <a:rPr lang="ru-RU" sz="1400" b="0" dirty="0" smtClean="0">
                <a:solidFill>
                  <a:srgbClr val="002060"/>
                </a:solidFill>
              </a:rPr>
              <a:t>Вячеславович </a:t>
            </a:r>
            <a:r>
              <a:rPr lang="ru-RU" sz="1400" dirty="0" smtClean="0">
                <a:solidFill>
                  <a:srgbClr val="002060"/>
                </a:solidFill>
              </a:rPr>
              <a:t>раб</a:t>
            </a:r>
            <a:r>
              <a:rPr lang="ru-RU" sz="1400" dirty="0">
                <a:solidFill>
                  <a:srgbClr val="002060"/>
                </a:solidFill>
              </a:rPr>
              <a:t>. телефон: </a:t>
            </a:r>
            <a:r>
              <a:rPr lang="ru-RU" sz="1400" b="0" dirty="0">
                <a:solidFill>
                  <a:srgbClr val="002060"/>
                </a:solidFill>
              </a:rPr>
              <a:t>+7 (495) 535-31-59</a:t>
            </a:r>
            <a:endParaRPr lang="en-US" sz="1400" b="0" dirty="0">
              <a:solidFill>
                <a:srgbClr val="002060"/>
              </a:solidFill>
            </a:endParaRPr>
          </a:p>
          <a:p>
            <a:r>
              <a:rPr lang="en-US" sz="1400" dirty="0">
                <a:solidFill>
                  <a:srgbClr val="002060"/>
                </a:solidFill>
              </a:rPr>
              <a:t>E</a:t>
            </a:r>
            <a:r>
              <a:rPr lang="ru-RU" sz="1400" dirty="0">
                <a:solidFill>
                  <a:srgbClr val="002060"/>
                </a:solidFill>
              </a:rPr>
              <a:t>-</a:t>
            </a:r>
            <a:r>
              <a:rPr lang="en-US" sz="1400" dirty="0">
                <a:solidFill>
                  <a:srgbClr val="002060"/>
                </a:solidFill>
              </a:rPr>
              <a:t>mail:</a:t>
            </a:r>
            <a:r>
              <a:rPr lang="ru-RU" sz="1400" dirty="0">
                <a:solidFill>
                  <a:srgbClr val="002060"/>
                </a:solidFill>
              </a:rPr>
              <a:t> </a:t>
            </a:r>
            <a:r>
              <a:rPr lang="en-US" sz="1400" b="0" dirty="0">
                <a:solidFill>
                  <a:srgbClr val="002060"/>
                </a:solidFill>
              </a:rPr>
              <a:t>otd526_1@npcap.ru</a:t>
            </a:r>
            <a:endParaRPr lang="ru-RU" sz="1400" b="0" dirty="0">
              <a:solidFill>
                <a:srgbClr val="002060"/>
              </a:solidFill>
            </a:endParaRPr>
          </a:p>
        </p:txBody>
      </p:sp>
      <p:sp>
        <p:nvSpPr>
          <p:cNvPr id="7" name="TextBox 9"/>
          <p:cNvSpPr txBox="1">
            <a:spLocks noChangeArrowheads="1"/>
          </p:cNvSpPr>
          <p:nvPr/>
        </p:nvSpPr>
        <p:spPr bwMode="auto">
          <a:xfrm>
            <a:off x="6777982" y="4392318"/>
            <a:ext cx="2342308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200" b="1" dirty="0" smtClean="0">
                <a:solidFill>
                  <a:schemeClr val="accent5">
                    <a:lumMod val="50000"/>
                  </a:schemeClr>
                </a:solidFill>
                <a:latin typeface="Elektra Light Pro"/>
              </a:rPr>
              <a:t>  </a:t>
            </a:r>
            <a:r>
              <a:rPr lang="ru-RU" sz="12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Схема </a:t>
            </a:r>
            <a:r>
              <a:rPr lang="ru-RU" sz="12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расположения </a:t>
            </a:r>
            <a:r>
              <a:rPr lang="ru-RU" sz="12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актива</a:t>
            </a:r>
            <a:endParaRPr lang="ru-RU" sz="1200" b="1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10"/>
          <p:cNvSpPr txBox="1">
            <a:spLocks noChangeArrowheads="1"/>
          </p:cNvSpPr>
          <p:nvPr/>
        </p:nvSpPr>
        <p:spPr bwMode="auto">
          <a:xfrm>
            <a:off x="9908798" y="4392318"/>
            <a:ext cx="1624868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2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Ситуационный план</a:t>
            </a:r>
            <a:endParaRPr lang="ru-RU" sz="1200" b="1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Прямоугольник 22">
            <a:extLst>
              <a:ext uri="{FF2B5EF4-FFF2-40B4-BE49-F238E27FC236}">
                <a16:creationId xmlns:a16="http://schemas.microsoft.com/office/drawing/2014/main" id="{4D77C4F0-4F36-C04F-A799-B750B4930C61}"/>
              </a:ext>
            </a:extLst>
          </p:cNvPr>
          <p:cNvSpPr/>
          <p:nvPr/>
        </p:nvSpPr>
        <p:spPr>
          <a:xfrm>
            <a:off x="2087650" y="460233"/>
            <a:ext cx="423179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>
                <a:solidFill>
                  <a:srgbClr val="002060"/>
                </a:solidFill>
                <a:latin typeface="Elektra Light Pro" panose="02000503030000020004" pitchFamily="2" charset="0"/>
              </a:rPr>
              <a:t>Земельный участок и здание – административный центр, ПРОДАЖА</a:t>
            </a: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2846" y="4668756"/>
            <a:ext cx="2772000" cy="1848000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6836" y="4668202"/>
            <a:ext cx="2772000" cy="1848554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741"/>
          <a:stretch/>
        </p:blipFill>
        <p:spPr>
          <a:xfrm>
            <a:off x="9362846" y="540440"/>
            <a:ext cx="2772000" cy="1855692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3726" b="31918"/>
          <a:stretch/>
        </p:blipFill>
        <p:spPr>
          <a:xfrm>
            <a:off x="6516836" y="540438"/>
            <a:ext cx="2772000" cy="1855694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36" r="6090" b="26274"/>
          <a:stretch/>
        </p:blipFill>
        <p:spPr>
          <a:xfrm>
            <a:off x="6516836" y="2469494"/>
            <a:ext cx="2772000" cy="1849461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387"/>
          <a:stretch/>
        </p:blipFill>
        <p:spPr>
          <a:xfrm>
            <a:off x="9362846" y="2473101"/>
            <a:ext cx="2772000" cy="1842245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378" y="56978"/>
            <a:ext cx="891928" cy="8919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0293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3" name="Прямая соединительная линия 72">
            <a:extLst>
              <a:ext uri="{FF2B5EF4-FFF2-40B4-BE49-F238E27FC236}">
                <a16:creationId xmlns:a16="http://schemas.microsoft.com/office/drawing/2014/main" id="{D2620367-9668-C746-A2A1-4A188DD62E62}"/>
              </a:ext>
            </a:extLst>
          </p:cNvPr>
          <p:cNvCxnSpPr/>
          <p:nvPr/>
        </p:nvCxnSpPr>
        <p:spPr>
          <a:xfrm>
            <a:off x="2009764" y="121735"/>
            <a:ext cx="191" cy="827171"/>
          </a:xfrm>
          <a:prstGeom prst="line">
            <a:avLst/>
          </a:prstGeom>
          <a:ln w="6350">
            <a:solidFill>
              <a:schemeClr val="bg1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4" name="Прямоугольник 73">
            <a:extLst>
              <a:ext uri="{FF2B5EF4-FFF2-40B4-BE49-F238E27FC236}">
                <a16:creationId xmlns:a16="http://schemas.microsoft.com/office/drawing/2014/main" id="{4D77C4F0-4F36-C04F-A799-B750B4930C61}"/>
              </a:ext>
            </a:extLst>
          </p:cNvPr>
          <p:cNvSpPr/>
          <p:nvPr/>
        </p:nvSpPr>
        <p:spPr>
          <a:xfrm>
            <a:off x="2103879" y="170818"/>
            <a:ext cx="144001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chemeClr val="tx1">
                    <a:lumMod val="75000"/>
                    <a:lumOff val="25000"/>
                  </a:schemeClr>
                </a:solidFill>
                <a:latin typeface="Elektra Light Pro" panose="02000503030000020004" pitchFamily="2" charset="0"/>
              </a:rPr>
              <a:t>АО «НПЦАП»</a:t>
            </a:r>
          </a:p>
        </p:txBody>
      </p:sp>
      <p:sp>
        <p:nvSpPr>
          <p:cNvPr id="75" name="Прямоугольник 74">
            <a:extLst>
              <a:ext uri="{FF2B5EF4-FFF2-40B4-BE49-F238E27FC236}">
                <a16:creationId xmlns:a16="http://schemas.microsoft.com/office/drawing/2014/main" id="{4D77C4F0-4F36-C04F-A799-B750B4930C61}"/>
              </a:ext>
            </a:extLst>
          </p:cNvPr>
          <p:cNvSpPr/>
          <p:nvPr/>
        </p:nvSpPr>
        <p:spPr>
          <a:xfrm>
            <a:off x="2087649" y="460233"/>
            <a:ext cx="421337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>
                <a:solidFill>
                  <a:srgbClr val="002060"/>
                </a:solidFill>
                <a:latin typeface="Elektra Light Pro" panose="02000503030000020004" pitchFamily="2" charset="0"/>
              </a:rPr>
              <a:t>Земельный участок и здание – административный центр, </a:t>
            </a:r>
            <a:r>
              <a:rPr lang="ru-RU" sz="1600" b="1" dirty="0" smtClean="0">
                <a:solidFill>
                  <a:srgbClr val="002060"/>
                </a:solidFill>
                <a:latin typeface="Elektra Light Pro" panose="02000503030000020004" pitchFamily="2" charset="0"/>
              </a:rPr>
              <a:t>ПРОДАЖА</a:t>
            </a:r>
            <a:endParaRPr lang="ru-RU" sz="1600" b="1" dirty="0">
              <a:solidFill>
                <a:srgbClr val="002060"/>
              </a:solidFill>
              <a:latin typeface="Elektra Light Pro" panose="02000503030000020004" pitchFamily="2" charset="0"/>
            </a:endParaRPr>
          </a:p>
        </p:txBody>
      </p:sp>
      <p:sp>
        <p:nvSpPr>
          <p:cNvPr id="60" name="Прямоугольник 59">
            <a:extLst>
              <a:ext uri="{FF2B5EF4-FFF2-40B4-BE49-F238E27FC236}">
                <a16:creationId xmlns:a16="http://schemas.microsoft.com/office/drawing/2014/main" id="{4D77C4F0-4F36-C04F-A799-B750B4930C61}"/>
              </a:ext>
            </a:extLst>
          </p:cNvPr>
          <p:cNvSpPr/>
          <p:nvPr/>
        </p:nvSpPr>
        <p:spPr>
          <a:xfrm>
            <a:off x="4705876" y="5714711"/>
            <a:ext cx="275724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 smtClean="0">
                <a:solidFill>
                  <a:srgbClr val="002060"/>
                </a:solidFill>
                <a:latin typeface="Elektra Light Pro" panose="02000503030000020004" pitchFamily="2" charset="0"/>
              </a:rPr>
              <a:t>Административный центр</a:t>
            </a:r>
          </a:p>
          <a:p>
            <a:pPr algn="ctr"/>
            <a:r>
              <a:rPr lang="ru-RU" sz="1600" dirty="0" smtClean="0">
                <a:solidFill>
                  <a:srgbClr val="002060"/>
                </a:solidFill>
                <a:latin typeface="Elektra Light Pro" panose="02000503030000020004" pitchFamily="2" charset="0"/>
              </a:rPr>
              <a:t>Площадь </a:t>
            </a:r>
            <a:r>
              <a:rPr lang="ru-RU" sz="1600" dirty="0">
                <a:solidFill>
                  <a:srgbClr val="002060"/>
                </a:solidFill>
                <a:latin typeface="Elektra Light Pro" panose="02000503030000020004" pitchFamily="2" charset="0"/>
              </a:rPr>
              <a:t>– 421,2 кв. м</a:t>
            </a:r>
            <a:r>
              <a:rPr lang="ru-RU" sz="1600" dirty="0" smtClean="0">
                <a:solidFill>
                  <a:srgbClr val="002060"/>
                </a:solidFill>
                <a:latin typeface="Elektra Light Pro" panose="02000503030000020004" pitchFamily="2" charset="0"/>
              </a:rPr>
              <a:t>. </a:t>
            </a:r>
            <a:endParaRPr lang="ru-RU" sz="1600" dirty="0">
              <a:solidFill>
                <a:srgbClr val="002060"/>
              </a:solidFill>
              <a:latin typeface="Elektra Light Pro" panose="02000503030000020004" pitchFamily="2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229" y="1632484"/>
            <a:ext cx="5400000" cy="359771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3666" y="1631384"/>
            <a:ext cx="5400000" cy="3598816"/>
          </a:xfrm>
          <a:prstGeom prst="rect">
            <a:avLst/>
          </a:prstGeom>
        </p:spPr>
      </p:pic>
      <p:cxnSp>
        <p:nvCxnSpPr>
          <p:cNvPr id="40" name="Прямая со стрелкой 39"/>
          <p:cNvCxnSpPr>
            <a:stCxn id="60" idx="0"/>
          </p:cNvCxnSpPr>
          <p:nvPr/>
        </p:nvCxnSpPr>
        <p:spPr>
          <a:xfrm flipH="1" flipV="1">
            <a:off x="3215539" y="3276095"/>
            <a:ext cx="2868958" cy="243861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44" name="Прямая со стрелкой 43"/>
          <p:cNvCxnSpPr>
            <a:stCxn id="60" idx="0"/>
          </p:cNvCxnSpPr>
          <p:nvPr/>
        </p:nvCxnSpPr>
        <p:spPr>
          <a:xfrm flipV="1">
            <a:off x="6084497" y="3630706"/>
            <a:ext cx="2817458" cy="2084005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11" name="Рисунок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378" y="56978"/>
            <a:ext cx="891928" cy="8919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3896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103879" y="1559324"/>
            <a:ext cx="10088121" cy="369332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ru-RU"/>
            </a:defPPr>
            <a:lvl1pPr>
              <a:defRPr b="1">
                <a:solidFill>
                  <a:schemeClr val="tx1">
                    <a:lumMod val="75000"/>
                    <a:lumOff val="25000"/>
                  </a:schemeClr>
                </a:solidFill>
                <a:latin typeface="Elektra Light Pro" panose="02000503030000020004" pitchFamily="2" charset="0"/>
              </a:defRPr>
            </a:lvl1pPr>
          </a:lstStyle>
          <a:p>
            <a:r>
              <a:rPr lang="ru-RU" dirty="0">
                <a:solidFill>
                  <a:srgbClr val="002060"/>
                </a:solidFill>
              </a:rPr>
              <a:t>Иная</a:t>
            </a:r>
            <a:r>
              <a:rPr lang="ru-RU" dirty="0"/>
              <a:t> </a:t>
            </a:r>
            <a:r>
              <a:rPr lang="ru-RU" dirty="0">
                <a:solidFill>
                  <a:srgbClr val="002060"/>
                </a:solidFill>
              </a:rPr>
              <a:t>значимая информация:</a:t>
            </a:r>
          </a:p>
        </p:txBody>
      </p:sp>
      <p:cxnSp>
        <p:nvCxnSpPr>
          <p:cNvPr id="9" name="Прямая соединительная линия 8">
            <a:extLst>
              <a:ext uri="{FF2B5EF4-FFF2-40B4-BE49-F238E27FC236}">
                <a16:creationId xmlns:a16="http://schemas.microsoft.com/office/drawing/2014/main" id="{D2620367-9668-C746-A2A1-4A188DD62E62}"/>
              </a:ext>
            </a:extLst>
          </p:cNvPr>
          <p:cNvCxnSpPr/>
          <p:nvPr/>
        </p:nvCxnSpPr>
        <p:spPr>
          <a:xfrm>
            <a:off x="2009764" y="121735"/>
            <a:ext cx="191" cy="827171"/>
          </a:xfrm>
          <a:prstGeom prst="line">
            <a:avLst/>
          </a:prstGeom>
          <a:ln w="6350">
            <a:solidFill>
              <a:schemeClr val="bg1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4D77C4F0-4F36-C04F-A799-B750B4930C61}"/>
              </a:ext>
            </a:extLst>
          </p:cNvPr>
          <p:cNvSpPr/>
          <p:nvPr/>
        </p:nvSpPr>
        <p:spPr>
          <a:xfrm>
            <a:off x="2103879" y="170818"/>
            <a:ext cx="144001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chemeClr val="tx1">
                    <a:lumMod val="75000"/>
                    <a:lumOff val="25000"/>
                  </a:schemeClr>
                </a:solidFill>
                <a:latin typeface="Elektra Light Pro" panose="02000503030000020004" pitchFamily="2" charset="0"/>
              </a:rPr>
              <a:t>АО «НПЦАП»</a:t>
            </a:r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4D77C4F0-4F36-C04F-A799-B750B4930C61}"/>
              </a:ext>
            </a:extLst>
          </p:cNvPr>
          <p:cNvSpPr/>
          <p:nvPr/>
        </p:nvSpPr>
        <p:spPr>
          <a:xfrm>
            <a:off x="2087649" y="460233"/>
            <a:ext cx="425936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>
                <a:solidFill>
                  <a:srgbClr val="002060"/>
                </a:solidFill>
                <a:latin typeface="Elektra Light Pro" panose="02000503030000020004" pitchFamily="2" charset="0"/>
              </a:rPr>
              <a:t>Земельный участок и здание – административный центр, ПРОДАЖА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37883" y="1871737"/>
            <a:ext cx="10088121" cy="369332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ru-RU"/>
            </a:defPPr>
            <a:lvl1pPr>
              <a:defRPr b="1">
                <a:solidFill>
                  <a:schemeClr val="tx1">
                    <a:lumMod val="75000"/>
                    <a:lumOff val="25000"/>
                  </a:schemeClr>
                </a:solidFill>
                <a:latin typeface="Elektra Light Pro" panose="02000503030000020004" pitchFamily="2" charset="0"/>
              </a:defRPr>
            </a:lvl1pPr>
          </a:lstStyle>
          <a:p>
            <a:r>
              <a:rPr lang="ru-RU" dirty="0">
                <a:solidFill>
                  <a:srgbClr val="002060"/>
                </a:solidFill>
              </a:rPr>
              <a:t>Кадастровые</a:t>
            </a:r>
            <a:r>
              <a:rPr lang="ru-RU" dirty="0" smtClean="0"/>
              <a:t> </a:t>
            </a:r>
            <a:r>
              <a:rPr lang="ru-RU" dirty="0">
                <a:solidFill>
                  <a:srgbClr val="002060"/>
                </a:solidFill>
              </a:rPr>
              <a:t>номера объектов, входящих в состав актива: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537883" y="2211378"/>
            <a:ext cx="10650070" cy="584775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ru-RU"/>
            </a:defPPr>
            <a:lvl1pPr>
              <a:defRPr b="1">
                <a:solidFill>
                  <a:schemeClr val="tx1">
                    <a:lumMod val="75000"/>
                    <a:lumOff val="25000"/>
                  </a:schemeClr>
                </a:solidFill>
                <a:latin typeface="Elektra Light Pro" panose="02000503030000020004" pitchFamily="2" charset="0"/>
              </a:defRPr>
            </a:lvl1pPr>
          </a:lstStyle>
          <a:p>
            <a:r>
              <a:rPr lang="ru-RU" sz="1600" b="0" dirty="0">
                <a:solidFill>
                  <a:srgbClr val="002060"/>
                </a:solidFill>
              </a:rPr>
              <a:t>69:50:0010901:18 	- Земельный участок</a:t>
            </a:r>
          </a:p>
          <a:p>
            <a:r>
              <a:rPr lang="ru-RU" sz="1600" b="0" dirty="0">
                <a:solidFill>
                  <a:srgbClr val="002060"/>
                </a:solidFill>
              </a:rPr>
              <a:t>69:50:0010901:58	- Здание </a:t>
            </a:r>
            <a:r>
              <a:rPr lang="ru-RU" sz="1600" b="0" dirty="0" smtClean="0">
                <a:solidFill>
                  <a:srgbClr val="002060"/>
                </a:solidFill>
              </a:rPr>
              <a:t>(Административный </a:t>
            </a:r>
            <a:r>
              <a:rPr lang="ru-RU" sz="1600" b="0" dirty="0">
                <a:solidFill>
                  <a:srgbClr val="002060"/>
                </a:solidFill>
              </a:rPr>
              <a:t>центр)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537883" y="3377463"/>
            <a:ext cx="11255188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002060"/>
                </a:solidFill>
                <a:latin typeface="Elektra Light Pro" panose="02000503030000020004" pitchFamily="2" charset="0"/>
              </a:rPr>
              <a:t>Фактически актив расположен в границах: </a:t>
            </a:r>
          </a:p>
          <a:p>
            <a:pPr indent="-342900">
              <a:buAutoNum type="arabicPeriod"/>
            </a:pPr>
            <a:r>
              <a:rPr lang="ru-RU" sz="1600" dirty="0">
                <a:solidFill>
                  <a:srgbClr val="002060"/>
                </a:solidFill>
                <a:latin typeface="Elektra Light Pro" panose="02000503030000020004" pitchFamily="2" charset="0"/>
              </a:rPr>
              <a:t>Контролируемая зона категории А ЗАТО Солнечный Тверской области. </a:t>
            </a:r>
          </a:p>
          <a:p>
            <a:pPr indent="-342900">
              <a:buAutoNum type="arabicPeriod"/>
            </a:pPr>
            <a:r>
              <a:rPr lang="ru-RU" sz="1600" dirty="0">
                <a:solidFill>
                  <a:srgbClr val="002060"/>
                </a:solidFill>
                <a:latin typeface="Elektra Light Pro" panose="02000503030000020004" pitchFamily="2" charset="0"/>
              </a:rPr>
              <a:t>ЗОУИТ 69:50-6.4 - санитарно-защитная зона объектов АО «НПЦАП</a:t>
            </a:r>
            <a:r>
              <a:rPr lang="ru-RU" sz="1600" dirty="0" smtClean="0">
                <a:solidFill>
                  <a:srgbClr val="002060"/>
                </a:solidFill>
                <a:latin typeface="Elektra Light Pro" panose="02000503030000020004" pitchFamily="2" charset="0"/>
              </a:rPr>
              <a:t>».</a:t>
            </a:r>
            <a:endParaRPr lang="ru-RU" sz="1600" dirty="0">
              <a:solidFill>
                <a:srgbClr val="002060"/>
              </a:solidFill>
              <a:latin typeface="Elektra Light Pro" panose="02000503030000020004" pitchFamily="2" charset="0"/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378" y="56978"/>
            <a:ext cx="891928" cy="8919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8801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Другая 5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AEABAB"/>
      </a:accent1>
      <a:accent2>
        <a:srgbClr val="ED7D31"/>
      </a:accent2>
      <a:accent3>
        <a:srgbClr val="0480CC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3320</TotalTime>
  <Words>276</Words>
  <Application>Microsoft Office PowerPoint</Application>
  <PresentationFormat>Широкоэкранный</PresentationFormat>
  <Paragraphs>39</Paragraphs>
  <Slides>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</vt:i4>
      </vt:variant>
    </vt:vector>
  </HeadingPairs>
  <TitlesOfParts>
    <vt:vector size="9" baseType="lpstr">
      <vt:lpstr>Arial</vt:lpstr>
      <vt:lpstr>Calibri</vt:lpstr>
      <vt:lpstr>Calibri Light</vt:lpstr>
      <vt:lpstr>Elektra Light Pro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</vt:vector>
  </TitlesOfParts>
  <Company>ROSCOSMOS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lastModifiedBy>USER_079(otd526_1)</cp:lastModifiedBy>
  <cp:revision>275</cp:revision>
  <cp:lastPrinted>2022-07-20T11:40:50Z</cp:lastPrinted>
  <dcterms:created xsi:type="dcterms:W3CDTF">2022-02-08T13:24:30Z</dcterms:created>
  <dcterms:modified xsi:type="dcterms:W3CDTF">2024-03-26T08:47:05Z</dcterms:modified>
</cp:coreProperties>
</file>