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0" r:id="rId2"/>
    <p:sldId id="261" r:id="rId3"/>
    <p:sldId id="263" r:id="rId4"/>
    <p:sldId id="264" r:id="rId5"/>
    <p:sldId id="265" r:id="rId6"/>
    <p:sldId id="262" r:id="rId7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0031"/>
    <a:srgbClr val="6E6E6E"/>
    <a:srgbClr val="E3E2E2"/>
    <a:srgbClr val="0974C1"/>
    <a:srgbClr val="0070C0"/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40" autoAdjust="0"/>
    <p:restoredTop sz="96387" autoAdjust="0"/>
  </p:normalViewPr>
  <p:slideViewPr>
    <p:cSldViewPr snapToGrid="0">
      <p:cViewPr varScale="1">
        <p:scale>
          <a:sx n="158" d="100"/>
          <a:sy n="158" d="100"/>
        </p:scale>
        <p:origin x="270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758A9E-D38E-418E-A5E4-32D4C76B4945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714B6E-4F11-4CAD-830A-F868D45470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5235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6381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613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976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8698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4811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3799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98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0677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4289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218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7962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A0F39D-23E3-4F7F-B212-7110F3E55D1D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6416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12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12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eg"/><Relationship Id="rId11" Type="http://schemas.openxmlformats.org/officeDocument/2006/relationships/image" Target="../media/image27.jpe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2103879" y="170818"/>
            <a:ext cx="14319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Elektra Light Pro" panose="02000503030000020004" pitchFamily="2" charset="0"/>
              </a:rPr>
              <a:t>АО «НПЦАП»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  <a:latin typeface="Elektra Light Pro" panose="02000503030000020004" pitchFamily="2" charset="0"/>
            </a:endParaRP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D2620367-9668-C746-A2A1-4A188DD62E62}"/>
              </a:ext>
            </a:extLst>
          </p:cNvPr>
          <p:cNvCxnSpPr/>
          <p:nvPr/>
        </p:nvCxnSpPr>
        <p:spPr>
          <a:xfrm>
            <a:off x="2009764" y="121735"/>
            <a:ext cx="191" cy="827171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11"/>
          <p:cNvSpPr txBox="1">
            <a:spLocks noChangeArrowheads="1"/>
          </p:cNvSpPr>
          <p:nvPr/>
        </p:nvSpPr>
        <p:spPr bwMode="auto">
          <a:xfrm>
            <a:off x="206772" y="1074984"/>
            <a:ext cx="5782702" cy="569386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Elektra Light Pro" panose="02000503030000020004" pitchFamily="2" charset="0"/>
              </a:defRPr>
            </a:lvl1pPr>
          </a:lstStyle>
          <a:p>
            <a:r>
              <a:rPr lang="ru-RU" sz="1400" dirty="0">
                <a:solidFill>
                  <a:srgbClr val="002060"/>
                </a:solidFill>
              </a:rPr>
              <a:t>Расположение актива </a:t>
            </a:r>
            <a:r>
              <a:rPr lang="ru-RU" sz="1400" b="0" dirty="0">
                <a:solidFill>
                  <a:srgbClr val="002060"/>
                </a:solidFill>
              </a:rPr>
              <a:t>– г. Москва, вн. тер. г. поселение Вороновское, </a:t>
            </a:r>
          </a:p>
          <a:p>
            <a:r>
              <a:rPr lang="ru-RU" sz="1400" b="0" dirty="0">
                <a:solidFill>
                  <a:srgbClr val="002060"/>
                </a:solidFill>
              </a:rPr>
              <a:t>кв-л 400, </a:t>
            </a:r>
            <a:r>
              <a:rPr lang="ru-RU" sz="1400" b="0" dirty="0" smtClean="0">
                <a:solidFill>
                  <a:srgbClr val="002060"/>
                </a:solidFill>
              </a:rPr>
              <a:t>з/у 1</a:t>
            </a:r>
            <a:endParaRPr lang="ru-RU" sz="1400" b="0" dirty="0">
              <a:solidFill>
                <a:srgbClr val="002060"/>
              </a:solidFill>
            </a:endParaRPr>
          </a:p>
          <a:p>
            <a:r>
              <a:rPr lang="ru-RU" sz="1400" dirty="0" smtClean="0">
                <a:solidFill>
                  <a:srgbClr val="002060"/>
                </a:solidFill>
              </a:rPr>
              <a:t>Назначение </a:t>
            </a:r>
            <a:r>
              <a:rPr lang="ru-RU" sz="1400" dirty="0">
                <a:solidFill>
                  <a:srgbClr val="002060"/>
                </a:solidFill>
              </a:rPr>
              <a:t>актива </a:t>
            </a:r>
            <a:r>
              <a:rPr lang="ru-RU" sz="1400" b="0" dirty="0">
                <a:solidFill>
                  <a:srgbClr val="002060"/>
                </a:solidFill>
              </a:rPr>
              <a:t>– база отдыха</a:t>
            </a:r>
            <a:endParaRPr lang="en-US" sz="1400" b="0" dirty="0">
              <a:solidFill>
                <a:srgbClr val="002060"/>
              </a:solidFill>
            </a:endParaRPr>
          </a:p>
          <a:p>
            <a:r>
              <a:rPr lang="ru-RU" sz="1400" dirty="0" smtClean="0">
                <a:solidFill>
                  <a:srgbClr val="002060"/>
                </a:solidFill>
              </a:rPr>
              <a:t>Площадь </a:t>
            </a:r>
            <a:r>
              <a:rPr lang="ru-RU" sz="1400" dirty="0">
                <a:solidFill>
                  <a:srgbClr val="002060"/>
                </a:solidFill>
              </a:rPr>
              <a:t>земельного участка (ЗУ) – </a:t>
            </a:r>
            <a:r>
              <a:rPr lang="ru-RU" sz="1400" b="0" dirty="0">
                <a:solidFill>
                  <a:srgbClr val="002060"/>
                </a:solidFill>
              </a:rPr>
              <a:t>153 600 кв</a:t>
            </a:r>
            <a:r>
              <a:rPr lang="ru-RU" sz="1400" b="0" dirty="0" smtClean="0">
                <a:solidFill>
                  <a:srgbClr val="002060"/>
                </a:solidFill>
              </a:rPr>
              <a:t>. м. (кол-во </a:t>
            </a:r>
            <a:r>
              <a:rPr lang="ru-RU" sz="1400" b="0" dirty="0">
                <a:solidFill>
                  <a:srgbClr val="002060"/>
                </a:solidFill>
              </a:rPr>
              <a:t>ЗУ – </a:t>
            </a:r>
            <a:r>
              <a:rPr lang="ru-RU" sz="1400" b="0" dirty="0" smtClean="0">
                <a:solidFill>
                  <a:srgbClr val="002060"/>
                </a:solidFill>
              </a:rPr>
              <a:t>1)</a:t>
            </a:r>
            <a:endParaRPr lang="ru-RU" sz="1400" b="0" dirty="0">
              <a:solidFill>
                <a:srgbClr val="002060"/>
              </a:solidFill>
            </a:endParaRPr>
          </a:p>
          <a:p>
            <a:pPr marL="457200" lvl="2"/>
            <a:r>
              <a:rPr lang="ru-RU" sz="1400" b="1" dirty="0">
                <a:solidFill>
                  <a:srgbClr val="002060"/>
                </a:solidFill>
                <a:latin typeface="Elektra Light Pro" panose="02000503030000020004" pitchFamily="2" charset="0"/>
              </a:rPr>
              <a:t>кадастровый номер – </a:t>
            </a:r>
            <a:r>
              <a:rPr lang="ru-RU" sz="1400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50:27:0030254:217</a:t>
            </a:r>
            <a:endParaRPr lang="ru-RU" sz="1400" dirty="0">
              <a:solidFill>
                <a:srgbClr val="002060"/>
              </a:solidFill>
              <a:latin typeface="Elektra Light Pro" panose="02000503030000020004" pitchFamily="2" charset="0"/>
            </a:endParaRPr>
          </a:p>
          <a:p>
            <a:r>
              <a:rPr lang="ru-RU" sz="1400" dirty="0">
                <a:solidFill>
                  <a:srgbClr val="002060"/>
                </a:solidFill>
              </a:rPr>
              <a:t>Площадь </a:t>
            </a:r>
            <a:r>
              <a:rPr lang="ru-RU" sz="1400" dirty="0" smtClean="0">
                <a:solidFill>
                  <a:srgbClr val="002060"/>
                </a:solidFill>
              </a:rPr>
              <a:t>объектов </a:t>
            </a:r>
            <a:r>
              <a:rPr lang="ru-RU" sz="1400" dirty="0">
                <a:solidFill>
                  <a:srgbClr val="002060"/>
                </a:solidFill>
              </a:rPr>
              <a:t>(ОКС) – </a:t>
            </a:r>
            <a:r>
              <a:rPr lang="ru-RU" sz="1400" b="0" dirty="0" smtClean="0">
                <a:solidFill>
                  <a:srgbClr val="002060"/>
                </a:solidFill>
              </a:rPr>
              <a:t>9 </a:t>
            </a:r>
            <a:r>
              <a:rPr lang="ru-RU" sz="1400" b="0" dirty="0">
                <a:solidFill>
                  <a:srgbClr val="002060"/>
                </a:solidFill>
              </a:rPr>
              <a:t>181,3 кв. м</a:t>
            </a:r>
            <a:r>
              <a:rPr lang="ru-RU" sz="1400" b="0" dirty="0" smtClean="0">
                <a:solidFill>
                  <a:srgbClr val="002060"/>
                </a:solidFill>
              </a:rPr>
              <a:t>. (кол-во </a:t>
            </a:r>
            <a:r>
              <a:rPr lang="ru-RU" sz="1400" b="0" dirty="0">
                <a:solidFill>
                  <a:srgbClr val="002060"/>
                </a:solidFill>
              </a:rPr>
              <a:t>объектов – </a:t>
            </a:r>
            <a:r>
              <a:rPr lang="ru-RU" sz="1400" b="0" dirty="0" smtClean="0">
                <a:solidFill>
                  <a:srgbClr val="002060"/>
                </a:solidFill>
              </a:rPr>
              <a:t>18, </a:t>
            </a:r>
          </a:p>
          <a:p>
            <a:r>
              <a:rPr lang="ru-RU" sz="1400" b="0" dirty="0" smtClean="0">
                <a:solidFill>
                  <a:srgbClr val="002060"/>
                </a:solidFill>
              </a:rPr>
              <a:t>в </a:t>
            </a:r>
            <a:r>
              <a:rPr lang="ru-RU" sz="1400" b="0" dirty="0">
                <a:solidFill>
                  <a:srgbClr val="002060"/>
                </a:solidFill>
              </a:rPr>
              <a:t>т</a:t>
            </a:r>
            <a:r>
              <a:rPr lang="ru-RU" sz="1400" b="0" dirty="0" smtClean="0">
                <a:solidFill>
                  <a:srgbClr val="002060"/>
                </a:solidFill>
              </a:rPr>
              <a:t>. ч</a:t>
            </a:r>
            <a:r>
              <a:rPr lang="ru-RU" sz="1400" b="0" dirty="0">
                <a:solidFill>
                  <a:srgbClr val="002060"/>
                </a:solidFill>
              </a:rPr>
              <a:t>. </a:t>
            </a:r>
            <a:r>
              <a:rPr lang="ru-RU" sz="1400" b="0" dirty="0" smtClean="0">
                <a:solidFill>
                  <a:srgbClr val="002060"/>
                </a:solidFill>
              </a:rPr>
              <a:t>здания </a:t>
            </a:r>
            <a:r>
              <a:rPr lang="ru-RU" sz="1400" b="0" dirty="0">
                <a:solidFill>
                  <a:srgbClr val="002060"/>
                </a:solidFill>
              </a:rPr>
              <a:t>– </a:t>
            </a:r>
            <a:r>
              <a:rPr lang="ru-RU" sz="1400" b="0" dirty="0" smtClean="0">
                <a:solidFill>
                  <a:srgbClr val="002060"/>
                </a:solidFill>
              </a:rPr>
              <a:t>18)</a:t>
            </a:r>
            <a:endParaRPr lang="ru-RU" sz="1400" b="0" dirty="0">
              <a:solidFill>
                <a:srgbClr val="002060"/>
              </a:solidFill>
            </a:endParaRPr>
          </a:p>
          <a:p>
            <a:r>
              <a:rPr lang="ru-RU" sz="1400" dirty="0" smtClean="0">
                <a:solidFill>
                  <a:srgbClr val="002060"/>
                </a:solidFill>
              </a:rPr>
              <a:t>Вид </a:t>
            </a:r>
            <a:r>
              <a:rPr lang="ru-RU" sz="1400" dirty="0">
                <a:solidFill>
                  <a:srgbClr val="002060"/>
                </a:solidFill>
              </a:rPr>
              <a:t>права – </a:t>
            </a:r>
            <a:r>
              <a:rPr lang="ru-RU" sz="1400" b="0" dirty="0" smtClean="0">
                <a:solidFill>
                  <a:srgbClr val="002060"/>
                </a:solidFill>
              </a:rPr>
              <a:t>собственность</a:t>
            </a:r>
            <a:endParaRPr lang="ru-RU" sz="1400" b="0" dirty="0">
              <a:solidFill>
                <a:srgbClr val="002060"/>
              </a:solidFill>
            </a:endParaRPr>
          </a:p>
          <a:p>
            <a:r>
              <a:rPr lang="ru-RU" sz="1400" dirty="0" smtClean="0">
                <a:solidFill>
                  <a:srgbClr val="002060"/>
                </a:solidFill>
              </a:rPr>
              <a:t>Иное </a:t>
            </a:r>
            <a:r>
              <a:rPr lang="ru-RU" sz="1400" dirty="0">
                <a:solidFill>
                  <a:srgbClr val="002060"/>
                </a:solidFill>
              </a:rPr>
              <a:t>имущество (движимое) – </a:t>
            </a:r>
            <a:r>
              <a:rPr lang="ru-RU" sz="1400" b="0" dirty="0" smtClean="0">
                <a:solidFill>
                  <a:srgbClr val="002060"/>
                </a:solidFill>
              </a:rPr>
              <a:t>в стации определения</a:t>
            </a:r>
            <a:endParaRPr lang="ru-RU" sz="1400" b="0" dirty="0">
              <a:solidFill>
                <a:srgbClr val="002060"/>
              </a:solidFill>
            </a:endParaRPr>
          </a:p>
          <a:p>
            <a:r>
              <a:rPr lang="ru-RU" sz="1400" dirty="0" smtClean="0">
                <a:solidFill>
                  <a:srgbClr val="002060"/>
                </a:solidFill>
              </a:rPr>
              <a:t>Обременения – </a:t>
            </a:r>
            <a:r>
              <a:rPr lang="ru-RU" sz="1400" b="0" dirty="0" smtClean="0">
                <a:solidFill>
                  <a:srgbClr val="002060"/>
                </a:solidFill>
              </a:rPr>
              <a:t>нет</a:t>
            </a:r>
          </a:p>
          <a:p>
            <a:r>
              <a:rPr lang="ru-RU" sz="1400" dirty="0" smtClean="0">
                <a:solidFill>
                  <a:srgbClr val="002060"/>
                </a:solidFill>
              </a:rPr>
              <a:t>Иная </a:t>
            </a:r>
            <a:r>
              <a:rPr lang="ru-RU" sz="1400" dirty="0">
                <a:solidFill>
                  <a:srgbClr val="002060"/>
                </a:solidFill>
              </a:rPr>
              <a:t>значимая информация –  </a:t>
            </a:r>
            <a:r>
              <a:rPr lang="ru-RU" sz="1400" b="0" dirty="0" smtClean="0">
                <a:solidFill>
                  <a:srgbClr val="002060"/>
                </a:solidFill>
              </a:rPr>
              <a:t>техническое состояние </a:t>
            </a:r>
            <a:r>
              <a:rPr lang="ru-RU" sz="1400" b="0" dirty="0">
                <a:solidFill>
                  <a:srgbClr val="002060"/>
                </a:solidFill>
              </a:rPr>
              <a:t>удовлетворительное, территория </a:t>
            </a:r>
            <a:r>
              <a:rPr lang="ru-RU" sz="1400" b="0" dirty="0" smtClean="0">
                <a:solidFill>
                  <a:srgbClr val="002060"/>
                </a:solidFill>
              </a:rPr>
              <a:t>ухоженная, некоторые здания требуют ремонта, целесообразен снос бассейна. Инженерное обеспечение: электричество, водоснабжение (артскважина), водоотведение (очистные сооружения), отопление (</a:t>
            </a:r>
            <a:r>
              <a:rPr lang="ru-RU" sz="1400" b="0" dirty="0">
                <a:solidFill>
                  <a:srgbClr val="002060"/>
                </a:solidFill>
              </a:rPr>
              <a:t>газовая </a:t>
            </a:r>
            <a:r>
              <a:rPr lang="ru-RU" sz="1400" b="0" dirty="0" smtClean="0">
                <a:solidFill>
                  <a:srgbClr val="002060"/>
                </a:solidFill>
              </a:rPr>
              <a:t>котельная).</a:t>
            </a:r>
          </a:p>
          <a:p>
            <a:r>
              <a:rPr lang="ru-RU" sz="1400" dirty="0" smtClean="0">
                <a:solidFill>
                  <a:srgbClr val="002060"/>
                </a:solidFill>
              </a:rPr>
              <a:t>Способ распоряжения </a:t>
            </a:r>
            <a:r>
              <a:rPr lang="ru-RU" sz="1400" dirty="0">
                <a:solidFill>
                  <a:srgbClr val="002060"/>
                </a:solidFill>
              </a:rPr>
              <a:t>– </a:t>
            </a:r>
            <a:r>
              <a:rPr lang="ru-RU" sz="1400" b="0" dirty="0" smtClean="0">
                <a:solidFill>
                  <a:srgbClr val="002060"/>
                </a:solidFill>
              </a:rPr>
              <a:t>продажа</a:t>
            </a:r>
          </a:p>
          <a:p>
            <a:r>
              <a:rPr lang="ru-RU" sz="1400" dirty="0" smtClean="0">
                <a:solidFill>
                  <a:srgbClr val="002060"/>
                </a:solidFill>
              </a:rPr>
              <a:t>Начальная </a:t>
            </a:r>
            <a:r>
              <a:rPr lang="ru-RU" sz="1400" dirty="0">
                <a:solidFill>
                  <a:srgbClr val="002060"/>
                </a:solidFill>
              </a:rPr>
              <a:t>стоимость реализации </a:t>
            </a:r>
            <a:r>
              <a:rPr lang="ru-RU" sz="1400" dirty="0" smtClean="0">
                <a:solidFill>
                  <a:srgbClr val="002060"/>
                </a:solidFill>
              </a:rPr>
              <a:t>– </a:t>
            </a:r>
            <a:r>
              <a:rPr lang="ru-RU" sz="1400" b="0" dirty="0" smtClean="0">
                <a:solidFill>
                  <a:srgbClr val="002060"/>
                </a:solidFill>
              </a:rPr>
              <a:t>в стадии определения</a:t>
            </a:r>
            <a:endParaRPr lang="ru-RU" sz="1400" b="0" dirty="0">
              <a:solidFill>
                <a:srgbClr val="002060"/>
              </a:solidFill>
            </a:endParaRPr>
          </a:p>
          <a:p>
            <a:r>
              <a:rPr lang="ru-RU" sz="1400" dirty="0">
                <a:solidFill>
                  <a:srgbClr val="002060"/>
                </a:solidFill>
              </a:rPr>
              <a:t>Планируемая дата выставления на торги – </a:t>
            </a:r>
            <a:r>
              <a:rPr lang="en-US" sz="1400" b="0" dirty="0" smtClean="0">
                <a:solidFill>
                  <a:srgbClr val="002060"/>
                </a:solidFill>
              </a:rPr>
              <a:t>II</a:t>
            </a:r>
            <a:r>
              <a:rPr lang="ru-RU" sz="1400" b="0" dirty="0" smtClean="0">
                <a:solidFill>
                  <a:srgbClr val="002060"/>
                </a:solidFill>
              </a:rPr>
              <a:t> </a:t>
            </a:r>
            <a:r>
              <a:rPr lang="ru-RU" sz="1400" b="0" dirty="0" smtClean="0">
                <a:solidFill>
                  <a:srgbClr val="002060"/>
                </a:solidFill>
              </a:rPr>
              <a:t>квартал </a:t>
            </a:r>
            <a:r>
              <a:rPr lang="ru-RU" sz="1400" b="0" dirty="0" smtClean="0">
                <a:solidFill>
                  <a:srgbClr val="002060"/>
                </a:solidFill>
              </a:rPr>
              <a:t>202</a:t>
            </a:r>
            <a:r>
              <a:rPr lang="en-US" sz="1400" b="0" dirty="0" smtClean="0">
                <a:solidFill>
                  <a:srgbClr val="002060"/>
                </a:solidFill>
              </a:rPr>
              <a:t>4</a:t>
            </a:r>
            <a:r>
              <a:rPr lang="ru-RU" sz="1400" b="0" dirty="0" smtClean="0">
                <a:solidFill>
                  <a:srgbClr val="002060"/>
                </a:solidFill>
              </a:rPr>
              <a:t> </a:t>
            </a:r>
            <a:r>
              <a:rPr lang="ru-RU" sz="1400" b="0" dirty="0" smtClean="0">
                <a:solidFill>
                  <a:srgbClr val="002060"/>
                </a:solidFill>
              </a:rPr>
              <a:t>года </a:t>
            </a:r>
            <a:endParaRPr lang="ru-RU" sz="1400" b="0" dirty="0">
              <a:solidFill>
                <a:srgbClr val="002060"/>
              </a:solidFill>
            </a:endParaRPr>
          </a:p>
          <a:p>
            <a:r>
              <a:rPr lang="ru-RU" sz="1400" dirty="0">
                <a:solidFill>
                  <a:srgbClr val="002060"/>
                </a:solidFill>
              </a:rPr>
              <a:t>Извещение на электронной площадке – </a:t>
            </a:r>
            <a:r>
              <a:rPr lang="ru-RU" sz="1400" b="0" dirty="0">
                <a:solidFill>
                  <a:srgbClr val="002060"/>
                </a:solidFill>
              </a:rPr>
              <a:t>ЭТП ГПБ </a:t>
            </a:r>
            <a:r>
              <a:rPr lang="en-US" sz="1400" b="0" dirty="0">
                <a:solidFill>
                  <a:srgbClr val="002060"/>
                </a:solidFill>
              </a:rPr>
              <a:t>etpgpb.ru </a:t>
            </a:r>
            <a:endParaRPr lang="ru-RU" sz="1400" b="0" dirty="0">
              <a:solidFill>
                <a:srgbClr val="002060"/>
              </a:solidFill>
            </a:endParaRPr>
          </a:p>
          <a:p>
            <a:endParaRPr lang="en-US" sz="800" dirty="0" smtClean="0">
              <a:solidFill>
                <a:srgbClr val="002060"/>
              </a:solidFill>
            </a:endParaRPr>
          </a:p>
          <a:p>
            <a:r>
              <a:rPr lang="ru-RU" sz="1400" dirty="0" smtClean="0">
                <a:solidFill>
                  <a:srgbClr val="002060"/>
                </a:solidFill>
              </a:rPr>
              <a:t>Контактное </a:t>
            </a:r>
            <a:r>
              <a:rPr lang="ru-RU" sz="1400" dirty="0">
                <a:solidFill>
                  <a:srgbClr val="002060"/>
                </a:solidFill>
              </a:rPr>
              <a:t>лицо – </a:t>
            </a:r>
            <a:endParaRPr lang="en-US" sz="1400" dirty="0" smtClean="0">
              <a:solidFill>
                <a:srgbClr val="002060"/>
              </a:solidFill>
            </a:endParaRPr>
          </a:p>
          <a:p>
            <a:r>
              <a:rPr lang="ru-RU" sz="1400" b="0" dirty="0" smtClean="0">
                <a:solidFill>
                  <a:srgbClr val="002060"/>
                </a:solidFill>
              </a:rPr>
              <a:t>Щеклеин </a:t>
            </a:r>
            <a:r>
              <a:rPr lang="ru-RU" sz="1400" b="0" dirty="0">
                <a:solidFill>
                  <a:srgbClr val="002060"/>
                </a:solidFill>
              </a:rPr>
              <a:t>Александр </a:t>
            </a:r>
            <a:r>
              <a:rPr lang="ru-RU" sz="1400" b="0" dirty="0" smtClean="0">
                <a:solidFill>
                  <a:srgbClr val="002060"/>
                </a:solidFill>
              </a:rPr>
              <a:t>Вячеславович</a:t>
            </a:r>
            <a:r>
              <a:rPr lang="en-US" sz="1400" b="0" dirty="0" smtClean="0">
                <a:solidFill>
                  <a:srgbClr val="002060"/>
                </a:solidFill>
              </a:rPr>
              <a:t> </a:t>
            </a:r>
            <a:endParaRPr lang="ru-RU" sz="1400" b="0" dirty="0" smtClean="0">
              <a:solidFill>
                <a:srgbClr val="002060"/>
              </a:solidFill>
            </a:endParaRPr>
          </a:p>
          <a:p>
            <a:r>
              <a:rPr lang="ru-RU" sz="1400" dirty="0" smtClean="0">
                <a:solidFill>
                  <a:srgbClr val="002060"/>
                </a:solidFill>
              </a:rPr>
              <a:t>раб</a:t>
            </a:r>
            <a:r>
              <a:rPr lang="ru-RU" sz="1400" dirty="0">
                <a:solidFill>
                  <a:srgbClr val="002060"/>
                </a:solidFill>
              </a:rPr>
              <a:t>. телефон: </a:t>
            </a:r>
            <a:r>
              <a:rPr lang="ru-RU" sz="1400" b="0" dirty="0">
                <a:solidFill>
                  <a:srgbClr val="002060"/>
                </a:solidFill>
              </a:rPr>
              <a:t>+7 (495) 535-31-59</a:t>
            </a:r>
            <a:endParaRPr lang="en-US" sz="1400" b="0" dirty="0">
              <a:solidFill>
                <a:srgbClr val="002060"/>
              </a:solidFill>
            </a:endParaRPr>
          </a:p>
          <a:p>
            <a:r>
              <a:rPr lang="ru-RU" sz="1400" b="0" dirty="0">
                <a:solidFill>
                  <a:srgbClr val="002060"/>
                </a:solidFill>
              </a:rPr>
              <a:t>Коршунова Наталья </a:t>
            </a:r>
            <a:r>
              <a:rPr lang="ru-RU" sz="1400" b="0" dirty="0" smtClean="0">
                <a:solidFill>
                  <a:srgbClr val="002060"/>
                </a:solidFill>
              </a:rPr>
              <a:t>Викторовна</a:t>
            </a:r>
            <a:r>
              <a:rPr lang="en-US" sz="1400" b="0" dirty="0" smtClean="0">
                <a:solidFill>
                  <a:srgbClr val="002060"/>
                </a:solidFill>
              </a:rPr>
              <a:t> </a:t>
            </a:r>
            <a:endParaRPr lang="ru-RU" sz="1400" b="0" dirty="0" smtClean="0">
              <a:solidFill>
                <a:srgbClr val="002060"/>
              </a:solidFill>
            </a:endParaRPr>
          </a:p>
          <a:p>
            <a:r>
              <a:rPr lang="ru-RU" sz="1400" dirty="0" smtClean="0">
                <a:solidFill>
                  <a:srgbClr val="002060"/>
                </a:solidFill>
              </a:rPr>
              <a:t>раб</a:t>
            </a:r>
            <a:r>
              <a:rPr lang="ru-RU" sz="1400" dirty="0">
                <a:solidFill>
                  <a:srgbClr val="002060"/>
                </a:solidFill>
              </a:rPr>
              <a:t>. телефон: </a:t>
            </a:r>
            <a:r>
              <a:rPr lang="en-US" sz="1400" b="0" dirty="0">
                <a:solidFill>
                  <a:srgbClr val="002060"/>
                </a:solidFill>
              </a:rPr>
              <a:t>+7 </a:t>
            </a:r>
            <a:r>
              <a:rPr lang="ru-RU" sz="1400" b="0" dirty="0">
                <a:solidFill>
                  <a:srgbClr val="002060"/>
                </a:solidFill>
              </a:rPr>
              <a:t>(</a:t>
            </a:r>
            <a:r>
              <a:rPr lang="en-US" sz="1400" b="0" dirty="0">
                <a:solidFill>
                  <a:srgbClr val="002060"/>
                </a:solidFill>
              </a:rPr>
              <a:t>495</a:t>
            </a:r>
            <a:r>
              <a:rPr lang="ru-RU" sz="1400" b="0" dirty="0">
                <a:solidFill>
                  <a:srgbClr val="002060"/>
                </a:solidFill>
              </a:rPr>
              <a:t>)</a:t>
            </a:r>
            <a:r>
              <a:rPr lang="en-US" sz="1400" b="0" dirty="0">
                <a:solidFill>
                  <a:srgbClr val="002060"/>
                </a:solidFill>
              </a:rPr>
              <a:t> 535</a:t>
            </a:r>
            <a:r>
              <a:rPr lang="ru-RU" sz="1400" b="0" dirty="0">
                <a:solidFill>
                  <a:srgbClr val="002060"/>
                </a:solidFill>
              </a:rPr>
              <a:t>-</a:t>
            </a:r>
            <a:r>
              <a:rPr lang="en-US" sz="1400" b="0" dirty="0">
                <a:solidFill>
                  <a:srgbClr val="002060"/>
                </a:solidFill>
              </a:rPr>
              <a:t>39</a:t>
            </a:r>
            <a:r>
              <a:rPr lang="ru-RU" sz="1400" b="0" dirty="0">
                <a:solidFill>
                  <a:srgbClr val="002060"/>
                </a:solidFill>
              </a:rPr>
              <a:t>-</a:t>
            </a:r>
            <a:r>
              <a:rPr lang="en-US" sz="1400" b="0" dirty="0">
                <a:solidFill>
                  <a:srgbClr val="002060"/>
                </a:solidFill>
              </a:rPr>
              <a:t>07</a:t>
            </a:r>
          </a:p>
          <a:p>
            <a:r>
              <a:rPr lang="en-US" sz="1400" dirty="0">
                <a:solidFill>
                  <a:srgbClr val="002060"/>
                </a:solidFill>
              </a:rPr>
              <a:t>E</a:t>
            </a:r>
            <a:r>
              <a:rPr lang="ru-RU" sz="1400" dirty="0">
                <a:solidFill>
                  <a:srgbClr val="002060"/>
                </a:solidFill>
              </a:rPr>
              <a:t>-</a:t>
            </a:r>
            <a:r>
              <a:rPr lang="en-US" sz="1400" dirty="0">
                <a:solidFill>
                  <a:srgbClr val="002060"/>
                </a:solidFill>
              </a:rPr>
              <a:t>mail:</a:t>
            </a:r>
            <a:r>
              <a:rPr lang="ru-RU" sz="1400" dirty="0">
                <a:solidFill>
                  <a:srgbClr val="002060"/>
                </a:solidFill>
              </a:rPr>
              <a:t> </a:t>
            </a:r>
            <a:r>
              <a:rPr lang="en-US" sz="1400" b="0" dirty="0">
                <a:solidFill>
                  <a:srgbClr val="002060"/>
                </a:solidFill>
              </a:rPr>
              <a:t>otd526_1@npcap.ru</a:t>
            </a:r>
            <a:endParaRPr lang="ru-RU" sz="1400" b="0" dirty="0">
              <a:solidFill>
                <a:srgbClr val="002060"/>
              </a:solidFill>
            </a:endParaRPr>
          </a:p>
        </p:txBody>
      </p:sp>
      <p:sp>
        <p:nvSpPr>
          <p:cNvPr id="7" name="TextBox 9"/>
          <p:cNvSpPr txBox="1">
            <a:spLocks noChangeArrowheads="1"/>
          </p:cNvSpPr>
          <p:nvPr/>
        </p:nvSpPr>
        <p:spPr bwMode="auto">
          <a:xfrm>
            <a:off x="6777982" y="4392318"/>
            <a:ext cx="234230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Elektra Light Pro"/>
              </a:rPr>
              <a:t>  </a:t>
            </a:r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Схема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расположения </a:t>
            </a:r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актива</a:t>
            </a:r>
            <a:endParaRPr lang="ru-RU" sz="1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10"/>
          <p:cNvSpPr txBox="1">
            <a:spLocks noChangeArrowheads="1"/>
          </p:cNvSpPr>
          <p:nvPr/>
        </p:nvSpPr>
        <p:spPr bwMode="auto">
          <a:xfrm>
            <a:off x="9908798" y="4392318"/>
            <a:ext cx="162486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Ситуационный план</a:t>
            </a:r>
            <a:endParaRPr lang="ru-RU" sz="1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2087650" y="460233"/>
            <a:ext cx="44890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БАЗА ОТДЫХА «САЛЮТ», ПРОДАЖА</a:t>
            </a:r>
            <a:endParaRPr lang="ru-RU" sz="1600" b="1" dirty="0">
              <a:solidFill>
                <a:srgbClr val="002060"/>
              </a:solidFill>
              <a:latin typeface="Elektra Light Pro" panose="02000503030000020004" pitchFamily="2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7570" y="535320"/>
            <a:ext cx="2751339" cy="183077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1123" y="535320"/>
            <a:ext cx="2777160" cy="184796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01"/>
          <a:stretch/>
        </p:blipFill>
        <p:spPr>
          <a:xfrm>
            <a:off x="6521749" y="2481623"/>
            <a:ext cx="2745654" cy="187801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29"/>
          <a:stretch/>
        </p:blipFill>
        <p:spPr>
          <a:xfrm>
            <a:off x="9390962" y="2487783"/>
            <a:ext cx="2737482" cy="1865695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749" y="4701995"/>
            <a:ext cx="2699628" cy="1799151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7515" y="4669317"/>
            <a:ext cx="2745955" cy="183182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78" y="56978"/>
            <a:ext cx="891928" cy="891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2938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Прямая соединительная линия 72">
            <a:extLst>
              <a:ext uri="{FF2B5EF4-FFF2-40B4-BE49-F238E27FC236}">
                <a16:creationId xmlns:a16="http://schemas.microsoft.com/office/drawing/2014/main" id="{D2620367-9668-C746-A2A1-4A188DD62E62}"/>
              </a:ext>
            </a:extLst>
          </p:cNvPr>
          <p:cNvCxnSpPr/>
          <p:nvPr/>
        </p:nvCxnSpPr>
        <p:spPr>
          <a:xfrm>
            <a:off x="2009764" y="121735"/>
            <a:ext cx="191" cy="827171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Прямоугольник 73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2103879" y="170818"/>
            <a:ext cx="14400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Elektra Light Pro" panose="02000503030000020004" pitchFamily="2" charset="0"/>
              </a:rPr>
              <a:t>АО «НПЦАП»</a:t>
            </a:r>
          </a:p>
        </p:txBody>
      </p:sp>
      <p:sp>
        <p:nvSpPr>
          <p:cNvPr id="75" name="Прямоугольник 74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2087650" y="460233"/>
            <a:ext cx="44890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Elektra Light Pro" panose="02000503030000020004" pitchFamily="2" charset="0"/>
              </a:rPr>
              <a:t>БАЗА ОТДЫХА «САЛЮТ», ПРОДАЖА</a:t>
            </a:r>
          </a:p>
        </p:txBody>
      </p:sp>
      <p:pic>
        <p:nvPicPr>
          <p:cNvPr id="41" name="Picture 2" descr="C:\Users\otd526_2\Desktop\Безымянны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0877" y="1122469"/>
            <a:ext cx="3966438" cy="3687923"/>
          </a:xfrm>
          <a:prstGeom prst="rect">
            <a:avLst/>
          </a:prstGeom>
          <a:noFill/>
        </p:spPr>
      </p:pic>
      <p:pic>
        <p:nvPicPr>
          <p:cNvPr id="42" name="Picture 3" descr="C:\Users\otd526_2\AppData\Local\Temp\Rar$DIa0.717\столова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6564" y="991261"/>
            <a:ext cx="1798140" cy="1348605"/>
          </a:xfrm>
          <a:prstGeom prst="rect">
            <a:avLst/>
          </a:prstGeom>
          <a:noFill/>
        </p:spPr>
      </p:pic>
      <p:cxnSp>
        <p:nvCxnSpPr>
          <p:cNvPr id="43" name="Прямая со стрелкой 42"/>
          <p:cNvCxnSpPr>
            <a:stCxn id="42" idx="3"/>
          </p:cNvCxnSpPr>
          <p:nvPr/>
        </p:nvCxnSpPr>
        <p:spPr>
          <a:xfrm>
            <a:off x="3014704" y="1665564"/>
            <a:ext cx="2910862" cy="158298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44" name="Picture 3" descr="C:\Users\otd526_2\Desktop\Салют\2-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28473" y="2789069"/>
            <a:ext cx="1786231" cy="1339673"/>
          </a:xfrm>
          <a:prstGeom prst="rect">
            <a:avLst/>
          </a:prstGeom>
          <a:noFill/>
        </p:spPr>
      </p:pic>
      <p:cxnSp>
        <p:nvCxnSpPr>
          <p:cNvPr id="45" name="Прямая со стрелкой 44"/>
          <p:cNvCxnSpPr>
            <a:stCxn id="44" idx="3"/>
          </p:cNvCxnSpPr>
          <p:nvPr/>
        </p:nvCxnSpPr>
        <p:spPr>
          <a:xfrm flipV="1">
            <a:off x="3014704" y="3268430"/>
            <a:ext cx="1842208" cy="19047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 flipV="1">
            <a:off x="3014704" y="3354155"/>
            <a:ext cx="1994608" cy="171967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47" name="Picture 6" descr="C:\Users\otd526_2\Desktop\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03368" y="4958275"/>
            <a:ext cx="1737283" cy="1096769"/>
          </a:xfrm>
          <a:prstGeom prst="rect">
            <a:avLst/>
          </a:prstGeom>
          <a:noFill/>
        </p:spPr>
      </p:pic>
      <p:cxnSp>
        <p:nvCxnSpPr>
          <p:cNvPr id="48" name="Прямая со стрелкой 47"/>
          <p:cNvCxnSpPr>
            <a:stCxn id="49" idx="0"/>
          </p:cNvCxnSpPr>
          <p:nvPr/>
        </p:nvCxnSpPr>
        <p:spPr>
          <a:xfrm flipV="1">
            <a:off x="3948862" y="3439881"/>
            <a:ext cx="1136650" cy="151447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49" name="Picture 7" descr="C:\Users\otd526_2\Desktop\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18612" y="4954354"/>
            <a:ext cx="1460500" cy="1095375"/>
          </a:xfrm>
          <a:prstGeom prst="rect">
            <a:avLst/>
          </a:prstGeom>
          <a:noFill/>
        </p:spPr>
      </p:pic>
      <p:cxnSp>
        <p:nvCxnSpPr>
          <p:cNvPr id="50" name="Прямая со стрелкой 49"/>
          <p:cNvCxnSpPr>
            <a:stCxn id="47" idx="0"/>
          </p:cNvCxnSpPr>
          <p:nvPr/>
        </p:nvCxnSpPr>
        <p:spPr>
          <a:xfrm flipH="1" flipV="1">
            <a:off x="5266488" y="3582754"/>
            <a:ext cx="505522" cy="137552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51" name="Picture 8" descr="C:\Users\otd526_2\Desktop\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05409" y="4958269"/>
            <a:ext cx="1674665" cy="1091459"/>
          </a:xfrm>
          <a:prstGeom prst="rect">
            <a:avLst/>
          </a:prstGeom>
          <a:noFill/>
        </p:spPr>
      </p:pic>
      <p:pic>
        <p:nvPicPr>
          <p:cNvPr id="52" name="Picture 2" descr="C:\Users\otd526_2\Desktop\Новая папка\7-4 (2)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644833" y="4694457"/>
            <a:ext cx="1871568" cy="1403096"/>
          </a:xfrm>
          <a:prstGeom prst="rect">
            <a:avLst/>
          </a:prstGeom>
          <a:noFill/>
        </p:spPr>
      </p:pic>
      <p:pic>
        <p:nvPicPr>
          <p:cNvPr id="53" name="Picture 3" descr="C:\Users\otd526_2\Desktop\Новая папка\3-3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187059" y="4694456"/>
            <a:ext cx="1786231" cy="1339120"/>
          </a:xfrm>
          <a:prstGeom prst="rect">
            <a:avLst/>
          </a:prstGeom>
          <a:noFill/>
        </p:spPr>
      </p:pic>
      <p:cxnSp>
        <p:nvCxnSpPr>
          <p:cNvPr id="55" name="Прямая со стрелкой 54"/>
          <p:cNvCxnSpPr>
            <a:stCxn id="51" idx="0"/>
          </p:cNvCxnSpPr>
          <p:nvPr/>
        </p:nvCxnSpPr>
        <p:spPr>
          <a:xfrm flipH="1" flipV="1">
            <a:off x="5533188" y="3687529"/>
            <a:ext cx="2109554" cy="12707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/>
          <p:nvPr/>
        </p:nvCxnSpPr>
        <p:spPr>
          <a:xfrm flipH="1" flipV="1">
            <a:off x="5742739" y="3601805"/>
            <a:ext cx="2919241" cy="144671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>
            <a:stCxn id="60" idx="1"/>
          </p:cNvCxnSpPr>
          <p:nvPr/>
        </p:nvCxnSpPr>
        <p:spPr>
          <a:xfrm flipH="1">
            <a:off x="6293224" y="3547128"/>
            <a:ext cx="2351768" cy="9038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58" name="Picture 8" descr="C:\Users\otd526_2\Desktop\18 (2)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611941" y="881784"/>
            <a:ext cx="1904459" cy="1427754"/>
          </a:xfrm>
          <a:prstGeom prst="rect">
            <a:avLst/>
          </a:prstGeom>
          <a:noFill/>
        </p:spPr>
      </p:pic>
      <p:cxnSp>
        <p:nvCxnSpPr>
          <p:cNvPr id="59" name="Прямая со стрелкой 58"/>
          <p:cNvCxnSpPr>
            <a:stCxn id="58" idx="1"/>
          </p:cNvCxnSpPr>
          <p:nvPr/>
        </p:nvCxnSpPr>
        <p:spPr>
          <a:xfrm flipH="1">
            <a:off x="5542712" y="1595661"/>
            <a:ext cx="3069229" cy="186326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60" name="Picture 2" descr="C:\Users\otd526_2\Desktop\17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644992" y="2835135"/>
            <a:ext cx="1886320" cy="1423986"/>
          </a:xfrm>
          <a:prstGeom prst="rect">
            <a:avLst/>
          </a:prstGeom>
          <a:noFill/>
        </p:spPr>
      </p:pic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1000700" y="2292822"/>
            <a:ext cx="229599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dirty="0">
                <a:solidFill>
                  <a:srgbClr val="002060"/>
                </a:solidFill>
                <a:latin typeface="Elektra Light Pro" panose="02000503030000020004" pitchFamily="2" charset="0"/>
              </a:rPr>
              <a:t>Столовая</a:t>
            </a:r>
          </a:p>
          <a:p>
            <a:pPr algn="ctr"/>
            <a:r>
              <a:rPr lang="ru-RU" sz="1300" dirty="0">
                <a:solidFill>
                  <a:srgbClr val="002060"/>
                </a:solidFill>
                <a:latin typeface="Elektra Light Pro" panose="02000503030000020004" pitchFamily="2" charset="0"/>
              </a:rPr>
              <a:t>Площадь 691,6 кв. м.</a:t>
            </a:r>
          </a:p>
        </p:txBody>
      </p: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959796" y="4190175"/>
            <a:ext cx="229599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dirty="0">
                <a:solidFill>
                  <a:srgbClr val="002060"/>
                </a:solidFill>
                <a:latin typeface="Elektra Light Pro" panose="02000503030000020004" pitchFamily="2" charset="0"/>
              </a:rPr>
              <a:t>Спальный корпус № 1</a:t>
            </a:r>
          </a:p>
          <a:p>
            <a:pPr algn="ctr"/>
            <a:r>
              <a:rPr lang="ru-RU" sz="1300" dirty="0">
                <a:solidFill>
                  <a:srgbClr val="002060"/>
                </a:solidFill>
                <a:latin typeface="Elektra Light Pro" panose="02000503030000020004" pitchFamily="2" charset="0"/>
              </a:rPr>
              <a:t>Площадь 638,7 кв. м.</a:t>
            </a:r>
          </a:p>
        </p:txBody>
      </p:sp>
      <p:sp>
        <p:nvSpPr>
          <p:cNvPr id="64" name="Прямоугольник 63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967635" y="6044414"/>
            <a:ext cx="229599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dirty="0">
                <a:solidFill>
                  <a:srgbClr val="002060"/>
                </a:solidFill>
                <a:latin typeface="Elektra Light Pro" panose="02000503030000020004" pitchFamily="2" charset="0"/>
              </a:rPr>
              <a:t>Спальный корпус № 2</a:t>
            </a:r>
          </a:p>
          <a:p>
            <a:pPr algn="ctr"/>
            <a:r>
              <a:rPr lang="ru-RU" sz="1300" dirty="0">
                <a:solidFill>
                  <a:srgbClr val="002060"/>
                </a:solidFill>
                <a:latin typeface="Elektra Light Pro" panose="02000503030000020004" pitchFamily="2" charset="0"/>
              </a:rPr>
              <a:t>Площадь 630,8 кв. м.</a:t>
            </a:r>
          </a:p>
        </p:txBody>
      </p:sp>
      <p:sp>
        <p:nvSpPr>
          <p:cNvPr id="65" name="Прямоугольник 64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2786696" y="6039051"/>
            <a:ext cx="229599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dirty="0">
                <a:solidFill>
                  <a:srgbClr val="002060"/>
                </a:solidFill>
                <a:latin typeface="Elektra Light Pro" panose="02000503030000020004" pitchFamily="2" charset="0"/>
              </a:rPr>
              <a:t>Спальный корпус № 3</a:t>
            </a:r>
          </a:p>
          <a:p>
            <a:pPr algn="ctr"/>
            <a:r>
              <a:rPr lang="ru-RU" sz="1300" dirty="0">
                <a:solidFill>
                  <a:srgbClr val="002060"/>
                </a:solidFill>
                <a:latin typeface="Elektra Light Pro" panose="02000503030000020004" pitchFamily="2" charset="0"/>
              </a:rPr>
              <a:t>Площадь 658,9 кв. м.</a:t>
            </a:r>
          </a:p>
        </p:txBody>
      </p:sp>
      <p:sp>
        <p:nvSpPr>
          <p:cNvPr id="66" name="Прямоугольник 65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4630993" y="6033688"/>
            <a:ext cx="229599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dirty="0">
                <a:solidFill>
                  <a:srgbClr val="002060"/>
                </a:solidFill>
                <a:latin typeface="Elektra Light Pro" panose="02000503030000020004" pitchFamily="2" charset="0"/>
              </a:rPr>
              <a:t>Спальный корпус № 4</a:t>
            </a:r>
          </a:p>
          <a:p>
            <a:pPr algn="ctr"/>
            <a:r>
              <a:rPr lang="ru-RU" sz="1300" dirty="0">
                <a:solidFill>
                  <a:srgbClr val="002060"/>
                </a:solidFill>
                <a:latin typeface="Elektra Light Pro" panose="02000503030000020004" pitchFamily="2" charset="0"/>
              </a:rPr>
              <a:t>Площадь 1 532,3 кв. м.</a:t>
            </a:r>
          </a:p>
        </p:txBody>
      </p:sp>
      <p:sp>
        <p:nvSpPr>
          <p:cNvPr id="67" name="Прямоугольник 66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8416171" y="6054237"/>
            <a:ext cx="229599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dirty="0">
                <a:solidFill>
                  <a:srgbClr val="002060"/>
                </a:solidFill>
                <a:latin typeface="Elektra Light Pro" panose="02000503030000020004" pitchFamily="2" charset="0"/>
              </a:rPr>
              <a:t>Спальный корпус № 6</a:t>
            </a:r>
          </a:p>
          <a:p>
            <a:pPr algn="ctr"/>
            <a:r>
              <a:rPr lang="ru-RU" sz="1300" dirty="0">
                <a:solidFill>
                  <a:srgbClr val="002060"/>
                </a:solidFill>
                <a:latin typeface="Elektra Light Pro" panose="02000503030000020004" pitchFamily="2" charset="0"/>
              </a:rPr>
              <a:t>Площадь 1 496,38 кв. м.</a:t>
            </a:r>
          </a:p>
        </p:txBody>
      </p:sp>
      <p:sp>
        <p:nvSpPr>
          <p:cNvPr id="68" name="Прямоугольник 67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8459450" y="4190176"/>
            <a:ext cx="234699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dirty="0">
                <a:solidFill>
                  <a:srgbClr val="002060"/>
                </a:solidFill>
                <a:latin typeface="Elektra Light Pro" panose="02000503030000020004" pitchFamily="2" charset="0"/>
              </a:rPr>
              <a:t>Здание очистных сооружений</a:t>
            </a:r>
          </a:p>
          <a:p>
            <a:pPr algn="ctr"/>
            <a:r>
              <a:rPr lang="ru-RU" sz="1300" dirty="0">
                <a:solidFill>
                  <a:srgbClr val="002060"/>
                </a:solidFill>
                <a:latin typeface="Elektra Light Pro" panose="02000503030000020004" pitchFamily="2" charset="0"/>
              </a:rPr>
              <a:t>Площадь 44,8 кв. м.</a:t>
            </a:r>
          </a:p>
        </p:txBody>
      </p:sp>
      <p:sp>
        <p:nvSpPr>
          <p:cNvPr id="69" name="Прямоугольник 68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8440154" y="2326115"/>
            <a:ext cx="229599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dirty="0">
                <a:solidFill>
                  <a:srgbClr val="002060"/>
                </a:solidFill>
                <a:latin typeface="Elektra Light Pro" panose="02000503030000020004" pitchFamily="2" charset="0"/>
              </a:rPr>
              <a:t>Складской корпус</a:t>
            </a:r>
          </a:p>
          <a:p>
            <a:pPr algn="ctr"/>
            <a:r>
              <a:rPr lang="ru-RU" sz="1300" dirty="0">
                <a:solidFill>
                  <a:srgbClr val="002060"/>
                </a:solidFill>
                <a:latin typeface="Elektra Light Pro" panose="02000503030000020004" pitchFamily="2" charset="0"/>
              </a:rPr>
              <a:t>Площадь 300,3 кв. м.</a:t>
            </a:r>
          </a:p>
        </p:txBody>
      </p:sp>
      <p:sp>
        <p:nvSpPr>
          <p:cNvPr id="70" name="Прямоугольник 69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6494742" y="6067088"/>
            <a:ext cx="229599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dirty="0">
                <a:solidFill>
                  <a:srgbClr val="002060"/>
                </a:solidFill>
                <a:latin typeface="Elektra Light Pro" panose="02000503030000020004" pitchFamily="2" charset="0"/>
              </a:rPr>
              <a:t>Спальный корпус № 5</a:t>
            </a:r>
          </a:p>
          <a:p>
            <a:pPr algn="ctr"/>
            <a:r>
              <a:rPr lang="ru-RU" sz="1300" dirty="0">
                <a:solidFill>
                  <a:srgbClr val="002060"/>
                </a:solidFill>
                <a:latin typeface="Elektra Light Pro" panose="02000503030000020004" pitchFamily="2" charset="0"/>
              </a:rPr>
              <a:t>Площадь 1 525,3 кв. м.</a:t>
            </a: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78" y="56978"/>
            <a:ext cx="891928" cy="891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0149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Прямая соединительная линия 72">
            <a:extLst>
              <a:ext uri="{FF2B5EF4-FFF2-40B4-BE49-F238E27FC236}">
                <a16:creationId xmlns:a16="http://schemas.microsoft.com/office/drawing/2014/main" id="{D2620367-9668-C746-A2A1-4A188DD62E62}"/>
              </a:ext>
            </a:extLst>
          </p:cNvPr>
          <p:cNvCxnSpPr/>
          <p:nvPr/>
        </p:nvCxnSpPr>
        <p:spPr>
          <a:xfrm>
            <a:off x="2009764" y="121735"/>
            <a:ext cx="191" cy="827171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Прямоугольник 73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2103879" y="170818"/>
            <a:ext cx="14400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Elektra Light Pro" panose="02000503030000020004" pitchFamily="2" charset="0"/>
              </a:rPr>
              <a:t>АО «НПЦАП»</a:t>
            </a:r>
          </a:p>
        </p:txBody>
      </p:sp>
      <p:sp>
        <p:nvSpPr>
          <p:cNvPr id="75" name="Прямоугольник 74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2087650" y="460233"/>
            <a:ext cx="44890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Elektra Light Pro" panose="02000503030000020004" pitchFamily="2" charset="0"/>
              </a:rPr>
              <a:t>БАЗА ОТДЫХА «САЛЮТ», ПРОДАЖА</a:t>
            </a:r>
          </a:p>
        </p:txBody>
      </p:sp>
      <p:pic>
        <p:nvPicPr>
          <p:cNvPr id="15" name="Picture 2" descr="C:\Users\otd526_2\Desktop\Безымянны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09637" y="1049643"/>
            <a:ext cx="3966438" cy="3687923"/>
          </a:xfrm>
          <a:prstGeom prst="rect">
            <a:avLst/>
          </a:prstGeom>
          <a:noFill/>
        </p:spPr>
      </p:pic>
      <p:cxnSp>
        <p:nvCxnSpPr>
          <p:cNvPr id="16" name="Прямая со стрелкой 15"/>
          <p:cNvCxnSpPr>
            <a:stCxn id="25" idx="3"/>
          </p:cNvCxnSpPr>
          <p:nvPr/>
        </p:nvCxnSpPr>
        <p:spPr>
          <a:xfrm flipV="1">
            <a:off x="2663444" y="1490630"/>
            <a:ext cx="2446078" cy="21444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28" idx="3"/>
          </p:cNvCxnSpPr>
          <p:nvPr/>
        </p:nvCxnSpPr>
        <p:spPr>
          <a:xfrm flipV="1">
            <a:off x="2684496" y="2291423"/>
            <a:ext cx="2950204" cy="123562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V="1">
            <a:off x="2663444" y="2909857"/>
            <a:ext cx="3627178" cy="227376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34" idx="0"/>
          </p:cNvCxnSpPr>
          <p:nvPr/>
        </p:nvCxnSpPr>
        <p:spPr>
          <a:xfrm flipV="1">
            <a:off x="4061352" y="2967258"/>
            <a:ext cx="1927665" cy="188723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33" idx="0"/>
          </p:cNvCxnSpPr>
          <p:nvPr/>
        </p:nvCxnSpPr>
        <p:spPr>
          <a:xfrm flipV="1">
            <a:off x="6045647" y="3486411"/>
            <a:ext cx="311161" cy="140104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32" idx="0"/>
          </p:cNvCxnSpPr>
          <p:nvPr/>
        </p:nvCxnSpPr>
        <p:spPr>
          <a:xfrm flipH="1" flipV="1">
            <a:off x="6185852" y="3147979"/>
            <a:ext cx="1804016" cy="174547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 flipV="1">
            <a:off x="6242999" y="3024156"/>
            <a:ext cx="2891508" cy="204440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29" idx="1"/>
          </p:cNvCxnSpPr>
          <p:nvPr/>
        </p:nvCxnSpPr>
        <p:spPr>
          <a:xfrm flipH="1" flipV="1">
            <a:off x="5509575" y="2233582"/>
            <a:ext cx="3591121" cy="133633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5" name="Picture 2" descr="C:\Users\otd526_2\Desktop\10-15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839" y="1011840"/>
            <a:ext cx="1847605" cy="1386467"/>
          </a:xfrm>
          <a:prstGeom prst="rect">
            <a:avLst/>
          </a:prstGeom>
          <a:noFill/>
        </p:spPr>
      </p:pic>
      <p:pic>
        <p:nvPicPr>
          <p:cNvPr id="26" name="Picture 4" descr="C:\Users\otd526_2\Desktop\Новая папка\10-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98181" y="1011198"/>
            <a:ext cx="2023840" cy="1379044"/>
          </a:xfrm>
          <a:prstGeom prst="rect">
            <a:avLst/>
          </a:prstGeom>
          <a:noFill/>
        </p:spPr>
      </p:pic>
      <p:cxnSp>
        <p:nvCxnSpPr>
          <p:cNvPr id="27" name="Прямая со стрелкой 26"/>
          <p:cNvCxnSpPr>
            <a:stCxn id="26" idx="1"/>
          </p:cNvCxnSpPr>
          <p:nvPr/>
        </p:nvCxnSpPr>
        <p:spPr>
          <a:xfrm flipH="1" flipV="1">
            <a:off x="5109522" y="1347752"/>
            <a:ext cx="3988659" cy="35296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8" name="Picture 5" descr="C:\Users\otd526_2\Desktop\8 - копия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9444" y="2819006"/>
            <a:ext cx="1885052" cy="1416087"/>
          </a:xfrm>
          <a:prstGeom prst="rect">
            <a:avLst/>
          </a:prstGeom>
          <a:noFill/>
        </p:spPr>
      </p:pic>
      <p:pic>
        <p:nvPicPr>
          <p:cNvPr id="29" name="Picture 6" descr="C:\Users\otd526_2\Desktop\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100696" y="2874266"/>
            <a:ext cx="2021325" cy="1391302"/>
          </a:xfrm>
          <a:prstGeom prst="rect">
            <a:avLst/>
          </a:prstGeom>
          <a:noFill/>
        </p:spPr>
      </p:pic>
      <p:pic>
        <p:nvPicPr>
          <p:cNvPr id="30" name="Picture 7" descr="C:\Users\otd526_2\Desktop\19 и 11 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1938" y="4737566"/>
            <a:ext cx="1832113" cy="1441510"/>
          </a:xfrm>
          <a:prstGeom prst="rect">
            <a:avLst/>
          </a:prstGeom>
          <a:noFill/>
        </p:spPr>
      </p:pic>
      <p:pic>
        <p:nvPicPr>
          <p:cNvPr id="31" name="Picture 2" descr="C:\Users\otd526_2\Desktop\1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134507" y="4737566"/>
            <a:ext cx="2026041" cy="1628141"/>
          </a:xfrm>
          <a:prstGeom prst="rect">
            <a:avLst/>
          </a:prstGeom>
          <a:noFill/>
        </p:spPr>
      </p:pic>
      <p:pic>
        <p:nvPicPr>
          <p:cNvPr id="32" name="Picture 3" descr="C:\Users\otd526_2\Desktop\16-1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185412" y="4893450"/>
            <a:ext cx="1608912" cy="1206684"/>
          </a:xfrm>
          <a:prstGeom prst="rect">
            <a:avLst/>
          </a:prstGeom>
          <a:noFill/>
        </p:spPr>
      </p:pic>
      <p:pic>
        <p:nvPicPr>
          <p:cNvPr id="33" name="Picture 4" descr="C:\Users\otd526_2\Desktop\13-6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236861" y="4887456"/>
            <a:ext cx="1617572" cy="1212678"/>
          </a:xfrm>
          <a:prstGeom prst="rect">
            <a:avLst/>
          </a:prstGeom>
          <a:noFill/>
        </p:spPr>
      </p:pic>
      <p:pic>
        <p:nvPicPr>
          <p:cNvPr id="34" name="Picture 5" descr="C:\Users\otd526_2\Desktop\14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253634" y="4854493"/>
            <a:ext cx="1615436" cy="1207656"/>
          </a:xfrm>
          <a:prstGeom prst="rect">
            <a:avLst/>
          </a:prstGeom>
          <a:noFill/>
        </p:spPr>
      </p:pic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6841869" y="6065395"/>
            <a:ext cx="229599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dirty="0">
                <a:solidFill>
                  <a:srgbClr val="002060"/>
                </a:solidFill>
                <a:latin typeface="Elektra Light Pro" panose="02000503030000020004" pitchFamily="2" charset="0"/>
              </a:rPr>
              <a:t>Склад типа «Модуль»</a:t>
            </a:r>
          </a:p>
          <a:p>
            <a:pPr algn="ctr"/>
            <a:r>
              <a:rPr lang="ru-RU" sz="1300" dirty="0">
                <a:solidFill>
                  <a:srgbClr val="002060"/>
                </a:solidFill>
                <a:latin typeface="Elektra Light Pro" panose="02000503030000020004" pitchFamily="2" charset="0"/>
              </a:rPr>
              <a:t>Площадь 220,2 кв. м.</a:t>
            </a: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8581328" y="6319716"/>
            <a:ext cx="313049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dirty="0">
                <a:solidFill>
                  <a:srgbClr val="002060"/>
                </a:solidFill>
                <a:latin typeface="Elektra Light Pro" panose="02000503030000020004" pitchFamily="2" charset="0"/>
              </a:rPr>
              <a:t>Здание насосной станции 1 подъема</a:t>
            </a:r>
          </a:p>
          <a:p>
            <a:pPr algn="ctr"/>
            <a:r>
              <a:rPr lang="ru-RU" sz="1300" dirty="0">
                <a:solidFill>
                  <a:srgbClr val="002060"/>
                </a:solidFill>
                <a:latin typeface="Elektra Light Pro" panose="02000503030000020004" pitchFamily="2" charset="0"/>
              </a:rPr>
              <a:t>Площадь 13 кв. м.</a:t>
            </a: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8543755" y="4205651"/>
            <a:ext cx="313049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dirty="0">
                <a:solidFill>
                  <a:srgbClr val="002060"/>
                </a:solidFill>
                <a:latin typeface="Elektra Light Pro" panose="02000503030000020004" pitchFamily="2" charset="0"/>
              </a:rPr>
              <a:t>Сборно-разборный Бассейн «Освод-1»</a:t>
            </a:r>
          </a:p>
          <a:p>
            <a:pPr algn="ctr"/>
            <a:r>
              <a:rPr lang="ru-RU" sz="1300" dirty="0">
                <a:solidFill>
                  <a:srgbClr val="002060"/>
                </a:solidFill>
                <a:latin typeface="Elektra Light Pro" panose="02000503030000020004" pitchFamily="2" charset="0"/>
              </a:rPr>
              <a:t>Площадь 341,7 кв. м.</a:t>
            </a: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8466683" y="2357124"/>
            <a:ext cx="335978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dirty="0">
                <a:solidFill>
                  <a:srgbClr val="002060"/>
                </a:solidFill>
                <a:latin typeface="Elektra Light Pro" panose="02000503030000020004" pitchFamily="2" charset="0"/>
              </a:rPr>
              <a:t>Здание трансформаторной подстанции № 2</a:t>
            </a:r>
          </a:p>
          <a:p>
            <a:pPr algn="ctr"/>
            <a:r>
              <a:rPr lang="ru-RU" sz="1300" dirty="0">
                <a:solidFill>
                  <a:srgbClr val="002060"/>
                </a:solidFill>
                <a:latin typeface="Elektra Light Pro" panose="02000503030000020004" pitchFamily="2" charset="0"/>
              </a:rPr>
              <a:t>Площадь 24,2 кв. м.</a:t>
            </a: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4847418" y="6057219"/>
            <a:ext cx="229599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dirty="0">
                <a:solidFill>
                  <a:srgbClr val="002060"/>
                </a:solidFill>
                <a:latin typeface="Elektra Light Pro" panose="02000503030000020004" pitchFamily="2" charset="0"/>
              </a:rPr>
              <a:t>Здание газовой котельной</a:t>
            </a:r>
          </a:p>
          <a:p>
            <a:pPr algn="ctr"/>
            <a:r>
              <a:rPr lang="ru-RU" sz="1300" dirty="0">
                <a:solidFill>
                  <a:srgbClr val="002060"/>
                </a:solidFill>
                <a:latin typeface="Elektra Light Pro" panose="02000503030000020004" pitchFamily="2" charset="0"/>
              </a:rPr>
              <a:t>Площадь 311,6 кв. м.</a:t>
            </a: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599995" y="4217533"/>
            <a:ext cx="229599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dirty="0">
                <a:solidFill>
                  <a:srgbClr val="002060"/>
                </a:solidFill>
                <a:latin typeface="Elektra Light Pro" panose="02000503030000020004" pitchFamily="2" charset="0"/>
              </a:rPr>
              <a:t>Бассейн</a:t>
            </a:r>
          </a:p>
          <a:p>
            <a:pPr algn="ctr"/>
            <a:r>
              <a:rPr lang="ru-RU" sz="1300" dirty="0">
                <a:solidFill>
                  <a:srgbClr val="002060"/>
                </a:solidFill>
                <a:latin typeface="Elektra Light Pro" panose="02000503030000020004" pitchFamily="2" charset="0"/>
              </a:rPr>
              <a:t>Площадь 414,9 кв. м.</a:t>
            </a:r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610201" y="2340276"/>
            <a:ext cx="229599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dirty="0">
                <a:solidFill>
                  <a:srgbClr val="002060"/>
                </a:solidFill>
                <a:latin typeface="Elektra Light Pro" panose="02000503030000020004" pitchFamily="2" charset="0"/>
              </a:rPr>
              <a:t>Артезианская скважина</a:t>
            </a:r>
          </a:p>
          <a:p>
            <a:pPr algn="ctr"/>
            <a:r>
              <a:rPr lang="ru-RU" sz="1300" dirty="0">
                <a:solidFill>
                  <a:srgbClr val="002060"/>
                </a:solidFill>
                <a:latin typeface="Elektra Light Pro" panose="02000503030000020004" pitchFamily="2" charset="0"/>
              </a:rPr>
              <a:t>Площадь 11,4 кв. м.</a:t>
            </a: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457653" y="6127838"/>
            <a:ext cx="2580682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dirty="0">
                <a:solidFill>
                  <a:srgbClr val="002060"/>
                </a:solidFill>
                <a:latin typeface="Elektra Light Pro" panose="02000503030000020004" pitchFamily="2" charset="0"/>
              </a:rPr>
              <a:t>Артскважина насосной станции </a:t>
            </a:r>
          </a:p>
          <a:p>
            <a:pPr algn="ctr"/>
            <a:r>
              <a:rPr lang="ru-RU" sz="1300" dirty="0">
                <a:solidFill>
                  <a:srgbClr val="002060"/>
                </a:solidFill>
                <a:latin typeface="Elektra Light Pro" panose="02000503030000020004" pitchFamily="2" charset="0"/>
              </a:rPr>
              <a:t>1 подъема</a:t>
            </a:r>
          </a:p>
          <a:p>
            <a:pPr algn="ctr"/>
            <a:r>
              <a:rPr lang="ru-RU" sz="1300" dirty="0">
                <a:solidFill>
                  <a:srgbClr val="002060"/>
                </a:solidFill>
                <a:latin typeface="Elektra Light Pro" panose="02000503030000020004" pitchFamily="2" charset="0"/>
              </a:rPr>
              <a:t>Площадь 304,6 кв. м.</a:t>
            </a:r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2833921" y="6065009"/>
            <a:ext cx="2295997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dirty="0">
                <a:solidFill>
                  <a:srgbClr val="002060"/>
                </a:solidFill>
                <a:latin typeface="Elektra Light Pro" panose="02000503030000020004" pitchFamily="2" charset="0"/>
              </a:rPr>
              <a:t>Здание трансформаторной подстанции № 1</a:t>
            </a:r>
          </a:p>
          <a:p>
            <a:pPr algn="ctr"/>
            <a:r>
              <a:rPr lang="ru-RU" sz="1300" dirty="0">
                <a:solidFill>
                  <a:srgbClr val="002060"/>
                </a:solidFill>
                <a:latin typeface="Elektra Light Pro" panose="02000503030000020004" pitchFamily="2" charset="0"/>
              </a:rPr>
              <a:t>Площадь 43,2 кв. м.</a:t>
            </a:r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78" y="56978"/>
            <a:ext cx="891928" cy="891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8966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Изображение выглядит как внутренний, белый, сидит, держит&#10;&#10;Автоматически созданное описание">
            <a:extLst>
              <a:ext uri="{FF2B5EF4-FFF2-40B4-BE49-F238E27FC236}">
                <a16:creationId xmlns:a16="http://schemas.microsoft.com/office/drawing/2014/main" id="{4D55E275-73E6-DB44-8041-10D6D90799F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" t="6442" r="1362" b="10400"/>
          <a:stretch/>
        </p:blipFill>
        <p:spPr>
          <a:xfrm>
            <a:off x="-4266" y="0"/>
            <a:ext cx="12281644" cy="6859711"/>
          </a:xfrm>
          <a:prstGeom prst="rect">
            <a:avLst/>
          </a:prstGeom>
        </p:spPr>
      </p:pic>
      <p:pic>
        <p:nvPicPr>
          <p:cNvPr id="2050" name="Picture 2" descr="C:\Users\otd526_2\AppData\Local\Temp\Rar$DIa0.910\4 и 3 корпус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539" y="1193235"/>
            <a:ext cx="3520567" cy="2522548"/>
          </a:xfrm>
          <a:prstGeom prst="rect">
            <a:avLst/>
          </a:prstGeom>
          <a:noFill/>
        </p:spPr>
      </p:pic>
      <p:pic>
        <p:nvPicPr>
          <p:cNvPr id="2051" name="Picture 3" descr="C:\Users\otd526_2\AppData\Local\Temp\Rar$DIa0.545\5 и 6 копус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55285" y="1191437"/>
            <a:ext cx="3471698" cy="2530472"/>
          </a:xfrm>
          <a:prstGeom prst="rect">
            <a:avLst/>
          </a:prstGeom>
          <a:noFill/>
        </p:spPr>
      </p:pic>
      <p:pic>
        <p:nvPicPr>
          <p:cNvPr id="2052" name="Picture 4" descr="C:\Users\otd526_2\AppData\Local\Temp\Rar$DIa0.716\5 корпус холл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44784" y="1203547"/>
            <a:ext cx="3624414" cy="2535054"/>
          </a:xfrm>
          <a:prstGeom prst="rect">
            <a:avLst/>
          </a:prstGeom>
          <a:noFill/>
        </p:spPr>
      </p:pic>
      <p:pic>
        <p:nvPicPr>
          <p:cNvPr id="2053" name="Picture 5" descr="C:\Users\otd526_2\AppData\Local\Temp\Rar$DIa0.976\5 корпус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4995" y="4135986"/>
            <a:ext cx="3463556" cy="2504511"/>
          </a:xfrm>
          <a:prstGeom prst="rect">
            <a:avLst/>
          </a:prstGeom>
          <a:noFill/>
        </p:spPr>
      </p:pic>
      <p:pic>
        <p:nvPicPr>
          <p:cNvPr id="2054" name="Picture 6" descr="C:\Users\otd526_2\AppData\Local\Temp\Rar$DIa0.310\6 корпус 2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55285" y="4111766"/>
            <a:ext cx="3471698" cy="2573426"/>
          </a:xfrm>
          <a:prstGeom prst="rect">
            <a:avLst/>
          </a:prstGeom>
          <a:noFill/>
        </p:spPr>
      </p:pic>
      <p:pic>
        <p:nvPicPr>
          <p:cNvPr id="2055" name="Picture 7" descr="C:\Users\otd526_2\AppData\Local\Temp\Rar$DIa0.556\6 корпус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044784" y="4082166"/>
            <a:ext cx="3624414" cy="2603026"/>
          </a:xfrm>
          <a:prstGeom prst="rect">
            <a:avLst/>
          </a:prstGeom>
          <a:noFill/>
        </p:spPr>
      </p:pic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D2620367-9668-C746-A2A1-4A188DD62E62}"/>
              </a:ext>
            </a:extLst>
          </p:cNvPr>
          <p:cNvCxnSpPr/>
          <p:nvPr/>
        </p:nvCxnSpPr>
        <p:spPr>
          <a:xfrm>
            <a:off x="2009764" y="121735"/>
            <a:ext cx="191" cy="827171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2103879" y="170818"/>
            <a:ext cx="14400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Elektra Light Pro" panose="02000503030000020004" pitchFamily="2" charset="0"/>
              </a:rPr>
              <a:t>АО «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Elektra Light Pro" panose="02000503030000020004" pitchFamily="2" charset="0"/>
              </a:rPr>
              <a:t>НПЦАП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Elektra Light Pro" panose="02000503030000020004" pitchFamily="2" charset="0"/>
              </a:rPr>
              <a:t>»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2087650" y="460233"/>
            <a:ext cx="44890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Elektra Light Pro" panose="02000503030000020004" pitchFamily="2" charset="0"/>
              </a:rPr>
              <a:t>БАЗА ОТДЫХА «САЛЮТ», ПРОДАЖА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78" y="56978"/>
            <a:ext cx="891928" cy="891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634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Изображение выглядит как внутренний, белый, сидит, держит&#10;&#10;Автоматически созданное описание">
            <a:extLst>
              <a:ext uri="{FF2B5EF4-FFF2-40B4-BE49-F238E27FC236}">
                <a16:creationId xmlns:a16="http://schemas.microsoft.com/office/drawing/2014/main" id="{4D55E275-73E6-DB44-8041-10D6D90799F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" t="6442" r="1362" b="10400"/>
          <a:stretch/>
        </p:blipFill>
        <p:spPr>
          <a:xfrm>
            <a:off x="-4266" y="0"/>
            <a:ext cx="12281644" cy="6859711"/>
          </a:xfrm>
          <a:prstGeom prst="rect">
            <a:avLst/>
          </a:prstGeom>
        </p:spPr>
      </p:pic>
      <p:pic>
        <p:nvPicPr>
          <p:cNvPr id="3074" name="Picture 2" descr="C:\Users\otd526_2\AppData\Local\Temp\Rar$DIa0.431\вход в 5 корпус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322" y="1132405"/>
            <a:ext cx="3417393" cy="2621303"/>
          </a:xfrm>
          <a:prstGeom prst="rect">
            <a:avLst/>
          </a:prstGeom>
          <a:noFill/>
        </p:spPr>
      </p:pic>
      <p:pic>
        <p:nvPicPr>
          <p:cNvPr id="3075" name="Picture 3" descr="C:\Users\otd526_2\AppData\Local\Temp\Rar$DIa0.186\холл 5 корпуса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35831" y="1156628"/>
            <a:ext cx="3409319" cy="2609976"/>
          </a:xfrm>
          <a:prstGeom prst="rect">
            <a:avLst/>
          </a:prstGeom>
          <a:noFill/>
        </p:spPr>
      </p:pic>
      <p:pic>
        <p:nvPicPr>
          <p:cNvPr id="3076" name="Picture 4" descr="C:\Users\otd526_2\AppData\Local\Temp\Rar$DIa0.521\холл 6 корпуса 1 этаж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96376" y="1126350"/>
            <a:ext cx="3560711" cy="2603920"/>
          </a:xfrm>
          <a:prstGeom prst="rect">
            <a:avLst/>
          </a:prstGeom>
          <a:noFill/>
        </p:spPr>
      </p:pic>
      <p:pic>
        <p:nvPicPr>
          <p:cNvPr id="3077" name="Picture 5" descr="C:\Users\otd526_2\AppData\Local\Temp\Rar$DIa0.945\холл 6 корпуса 2 этаж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5007" y="4142053"/>
            <a:ext cx="3421432" cy="2531252"/>
          </a:xfrm>
          <a:prstGeom prst="rect">
            <a:avLst/>
          </a:prstGeom>
          <a:noFill/>
        </p:spPr>
      </p:pic>
      <p:pic>
        <p:nvPicPr>
          <p:cNvPr id="3078" name="Picture 6" descr="C:\Users\otd526_2\AppData\Local\Temp\Rar$DIa0.069\номера 4 корпуса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412536" y="4142052"/>
            <a:ext cx="3391152" cy="2543364"/>
          </a:xfrm>
          <a:prstGeom prst="rect">
            <a:avLst/>
          </a:prstGeom>
          <a:noFill/>
        </p:spPr>
      </p:pic>
      <p:pic>
        <p:nvPicPr>
          <p:cNvPr id="3079" name="Picture 7" descr="C:\Users\otd526_2\AppData\Local\Temp\Rar$DIa0.611\номера 4 корпуса 2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148858" y="4160218"/>
            <a:ext cx="3508228" cy="2491893"/>
          </a:xfrm>
          <a:prstGeom prst="rect">
            <a:avLst/>
          </a:prstGeom>
          <a:noFill/>
        </p:spPr>
      </p:pic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D2620367-9668-C746-A2A1-4A188DD62E62}"/>
              </a:ext>
            </a:extLst>
          </p:cNvPr>
          <p:cNvCxnSpPr/>
          <p:nvPr/>
        </p:nvCxnSpPr>
        <p:spPr>
          <a:xfrm>
            <a:off x="2009764" y="121735"/>
            <a:ext cx="191" cy="827171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2103879" y="170818"/>
            <a:ext cx="14400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Elektra Light Pro" panose="02000503030000020004" pitchFamily="2" charset="0"/>
              </a:rPr>
              <a:t>АО «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Elektra Light Pro" panose="02000503030000020004" pitchFamily="2" charset="0"/>
              </a:rPr>
              <a:t>НПЦАП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Elektra Light Pro" panose="02000503030000020004" pitchFamily="2" charset="0"/>
              </a:rPr>
              <a:t>»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2087650" y="460233"/>
            <a:ext cx="44890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Elektra Light Pro" panose="02000503030000020004" pitchFamily="2" charset="0"/>
              </a:rPr>
              <a:t>БАЗА ОТДЫХА «САЛЮТ», ПРОДАЖА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78" y="56978"/>
            <a:ext cx="891928" cy="891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902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03879" y="940762"/>
            <a:ext cx="10088121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b="1">
                <a:solidFill>
                  <a:schemeClr val="tx1">
                    <a:lumMod val="75000"/>
                    <a:lumOff val="25000"/>
                  </a:schemeClr>
                </a:solidFill>
                <a:latin typeface="Elektra Light Pro" panose="02000503030000020004" pitchFamily="2" charset="0"/>
              </a:defRPr>
            </a:lvl1pPr>
          </a:lstStyle>
          <a:p>
            <a:r>
              <a:rPr lang="ru-RU" dirty="0">
                <a:solidFill>
                  <a:srgbClr val="002060"/>
                </a:solidFill>
              </a:rPr>
              <a:t>Иная значимая информация: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D2620367-9668-C746-A2A1-4A188DD62E62}"/>
              </a:ext>
            </a:extLst>
          </p:cNvPr>
          <p:cNvCxnSpPr/>
          <p:nvPr/>
        </p:nvCxnSpPr>
        <p:spPr>
          <a:xfrm>
            <a:off x="2009764" y="121735"/>
            <a:ext cx="191" cy="827171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2103879" y="170818"/>
            <a:ext cx="14400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Elektra Light Pro" panose="02000503030000020004" pitchFamily="2" charset="0"/>
              </a:rPr>
              <a:t>АО «НПЦАП»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2087650" y="460233"/>
            <a:ext cx="44890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Elektra Light Pro" panose="02000503030000020004" pitchFamily="2" charset="0"/>
              </a:rPr>
              <a:t>БАЗА ОТДЫХА «САЛЮТ</a:t>
            </a:r>
            <a:r>
              <a:rPr lang="ru-RU" sz="1600" b="1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», </a:t>
            </a:r>
            <a:r>
              <a:rPr lang="ru-RU" sz="1600" b="1" dirty="0">
                <a:solidFill>
                  <a:srgbClr val="002060"/>
                </a:solidFill>
                <a:latin typeface="Elektra Light Pro" panose="02000503030000020004" pitchFamily="2" charset="0"/>
              </a:rPr>
              <a:t>ПРОДАЖА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37883" y="1253175"/>
            <a:ext cx="10088121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b="1">
                <a:solidFill>
                  <a:schemeClr val="tx1">
                    <a:lumMod val="75000"/>
                    <a:lumOff val="25000"/>
                  </a:schemeClr>
                </a:solidFill>
                <a:latin typeface="Elektra Light Pro" panose="02000503030000020004" pitchFamily="2" charset="0"/>
              </a:defRPr>
            </a:lvl1pPr>
          </a:lstStyle>
          <a:p>
            <a:r>
              <a:rPr lang="ru-RU" dirty="0">
                <a:solidFill>
                  <a:srgbClr val="002060"/>
                </a:solidFill>
              </a:rPr>
              <a:t>Кадастровые номера объектов, входящих в состав базы отдыха «Салют»: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37883" y="1742110"/>
            <a:ext cx="10088121" cy="477053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b="1">
                <a:solidFill>
                  <a:schemeClr val="tx1">
                    <a:lumMod val="75000"/>
                    <a:lumOff val="25000"/>
                  </a:schemeClr>
                </a:solidFill>
                <a:latin typeface="Elektra Light Pro" panose="02000503030000020004" pitchFamily="2" charset="0"/>
              </a:defRPr>
            </a:lvl1pPr>
          </a:lstStyle>
          <a:p>
            <a:r>
              <a:rPr lang="ru-RU" sz="1600" b="0" dirty="0">
                <a:solidFill>
                  <a:srgbClr val="002060"/>
                </a:solidFill>
              </a:rPr>
              <a:t>50:27:0030254:217 	- Земельный участок</a:t>
            </a:r>
          </a:p>
          <a:p>
            <a:r>
              <a:rPr lang="ru-RU" sz="1600" b="0" dirty="0">
                <a:solidFill>
                  <a:srgbClr val="002060"/>
                </a:solidFill>
              </a:rPr>
              <a:t>77:22:0000000:3764	- Здание (Столовая)</a:t>
            </a:r>
          </a:p>
          <a:p>
            <a:r>
              <a:rPr lang="ru-RU" sz="1600" b="0" dirty="0">
                <a:solidFill>
                  <a:srgbClr val="002060"/>
                </a:solidFill>
              </a:rPr>
              <a:t>50:27:0000000:11016	- Здание (Спальный корпус № 1)</a:t>
            </a:r>
          </a:p>
          <a:p>
            <a:r>
              <a:rPr lang="ru-RU" sz="1600" b="0" dirty="0">
                <a:solidFill>
                  <a:srgbClr val="002060"/>
                </a:solidFill>
              </a:rPr>
              <a:t>50:27:0000000:11017	- Здание (Спальный корпус № 2)</a:t>
            </a:r>
          </a:p>
          <a:p>
            <a:r>
              <a:rPr lang="ru-RU" sz="1600" b="0" dirty="0">
                <a:solidFill>
                  <a:srgbClr val="002060"/>
                </a:solidFill>
              </a:rPr>
              <a:t>77:22:0000000:3766	- Здание (Спальный корпус № 3)</a:t>
            </a:r>
          </a:p>
          <a:p>
            <a:r>
              <a:rPr lang="ru-RU" sz="1600" b="0" dirty="0">
                <a:solidFill>
                  <a:srgbClr val="002060"/>
                </a:solidFill>
              </a:rPr>
              <a:t>50:27:0000000:11019	- Здание (Спальный корпус № 4)</a:t>
            </a:r>
          </a:p>
          <a:p>
            <a:r>
              <a:rPr lang="ru-RU" sz="1600" b="0" dirty="0">
                <a:solidFill>
                  <a:srgbClr val="002060"/>
                </a:solidFill>
              </a:rPr>
              <a:t>50:27:0000000:7348	- Здание (Спальный корпус № 5)</a:t>
            </a:r>
          </a:p>
          <a:p>
            <a:r>
              <a:rPr lang="ru-RU" sz="1600" b="0" dirty="0">
                <a:solidFill>
                  <a:srgbClr val="002060"/>
                </a:solidFill>
              </a:rPr>
              <a:t>50:27:0000000:12351	- Здание (Спальный корпус № 6)</a:t>
            </a:r>
          </a:p>
          <a:p>
            <a:r>
              <a:rPr lang="ru-RU" sz="1600" b="0" dirty="0">
                <a:solidFill>
                  <a:srgbClr val="002060"/>
                </a:solidFill>
              </a:rPr>
              <a:t>77:22:0000000:2666	- Здание (Бассейн)</a:t>
            </a:r>
          </a:p>
          <a:p>
            <a:r>
              <a:rPr lang="ru-RU" sz="1600" b="0" dirty="0">
                <a:solidFill>
                  <a:srgbClr val="002060"/>
                </a:solidFill>
              </a:rPr>
              <a:t>77:22:0000000:2620	- Здание (Сборно-разборный бассейн «Освод-1»)</a:t>
            </a:r>
          </a:p>
          <a:p>
            <a:r>
              <a:rPr lang="ru-RU" sz="1600" b="0" dirty="0">
                <a:solidFill>
                  <a:srgbClr val="002060"/>
                </a:solidFill>
              </a:rPr>
              <a:t>77:22:0000000:3765	- Здание (Артезианская скважина)</a:t>
            </a:r>
          </a:p>
          <a:p>
            <a:r>
              <a:rPr lang="ru-RU" sz="1600" b="0" dirty="0">
                <a:solidFill>
                  <a:srgbClr val="002060"/>
                </a:solidFill>
              </a:rPr>
              <a:t>50:27:0000000:11013	- Здание (Артскважина с насосной станцией 1 подъема)</a:t>
            </a:r>
          </a:p>
          <a:p>
            <a:r>
              <a:rPr lang="ru-RU" sz="1600" b="0" dirty="0">
                <a:solidFill>
                  <a:srgbClr val="002060"/>
                </a:solidFill>
              </a:rPr>
              <a:t>50:27:0000000:11020	- Здание (Насосной станции 1 подъема)</a:t>
            </a:r>
          </a:p>
          <a:p>
            <a:r>
              <a:rPr lang="ru-RU" sz="1600" b="0" dirty="0">
                <a:solidFill>
                  <a:srgbClr val="002060"/>
                </a:solidFill>
              </a:rPr>
              <a:t>50:27:0000000:7306	- Здание (Газовая котельная)</a:t>
            </a:r>
          </a:p>
          <a:p>
            <a:r>
              <a:rPr lang="ru-RU" sz="1600" b="0" dirty="0">
                <a:solidFill>
                  <a:srgbClr val="002060"/>
                </a:solidFill>
              </a:rPr>
              <a:t>50:27:0000000:11018	- Здание (Трансформаторная подстанция № 1)</a:t>
            </a:r>
          </a:p>
          <a:p>
            <a:r>
              <a:rPr lang="ru-RU" sz="1600" b="0" dirty="0">
                <a:solidFill>
                  <a:srgbClr val="002060"/>
                </a:solidFill>
              </a:rPr>
              <a:t>50:27:0000000:11015	- Здание (Трансформаторная подстанция № 2)</a:t>
            </a:r>
          </a:p>
          <a:p>
            <a:r>
              <a:rPr lang="ru-RU" sz="1600" b="0" dirty="0">
                <a:solidFill>
                  <a:srgbClr val="002060"/>
                </a:solidFill>
              </a:rPr>
              <a:t>77:22:0000000:2336	- Здание (Склад типа «Модуль»)</a:t>
            </a:r>
          </a:p>
          <a:p>
            <a:r>
              <a:rPr lang="ru-RU" sz="1600" b="0" dirty="0">
                <a:solidFill>
                  <a:srgbClr val="002060"/>
                </a:solidFill>
              </a:rPr>
              <a:t>50:27:0000000:11012	- Здание (Очистные сооружения)</a:t>
            </a:r>
          </a:p>
          <a:p>
            <a:r>
              <a:rPr lang="ru-RU" sz="1600" b="0" dirty="0">
                <a:solidFill>
                  <a:srgbClr val="002060"/>
                </a:solidFill>
              </a:rPr>
              <a:t>50:27:0000000:11010	- Здание (Складской корпус)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78" y="56978"/>
            <a:ext cx="891928" cy="891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80180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AEABAB"/>
      </a:accent1>
      <a:accent2>
        <a:srgbClr val="ED7D31"/>
      </a:accent2>
      <a:accent3>
        <a:srgbClr val="0480CC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2523</TotalTime>
  <Words>459</Words>
  <Application>Microsoft Office PowerPoint</Application>
  <PresentationFormat>Широкоэкранный</PresentationFormat>
  <Paragraphs>94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Elektra Light Pro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ROSCOSMOS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USER_079(otd526_1)</cp:lastModifiedBy>
  <cp:revision>222</cp:revision>
  <cp:lastPrinted>2022-07-20T11:40:50Z</cp:lastPrinted>
  <dcterms:created xsi:type="dcterms:W3CDTF">2022-02-08T13:24:30Z</dcterms:created>
  <dcterms:modified xsi:type="dcterms:W3CDTF">2024-03-25T11:13:57Z</dcterms:modified>
</cp:coreProperties>
</file>